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9" r:id="rId5"/>
  </p:sldMasterIdLst>
  <p:notesMasterIdLst>
    <p:notesMasterId r:id="rId17"/>
  </p:notesMasterIdLst>
  <p:sldIdLst>
    <p:sldId id="393" r:id="rId6"/>
    <p:sldId id="417" r:id="rId7"/>
    <p:sldId id="407" r:id="rId8"/>
    <p:sldId id="408" r:id="rId9"/>
    <p:sldId id="421" r:id="rId10"/>
    <p:sldId id="338" r:id="rId11"/>
    <p:sldId id="420" r:id="rId12"/>
    <p:sldId id="422" r:id="rId13"/>
    <p:sldId id="409" r:id="rId14"/>
    <p:sldId id="415" r:id="rId15"/>
    <p:sldId id="41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F628C6-A788-4161-A2D8-9A6BD413C0CE}">
          <p14:sldIdLst>
            <p14:sldId id="393"/>
            <p14:sldId id="417"/>
            <p14:sldId id="407"/>
            <p14:sldId id="408"/>
            <p14:sldId id="421"/>
            <p14:sldId id="338"/>
            <p14:sldId id="420"/>
            <p14:sldId id="422"/>
            <p14:sldId id="409"/>
            <p14:sldId id="415"/>
            <p14:sldId id="418"/>
          </p14:sldIdLst>
        </p14:section>
      </p14:sectionLst>
    </p:ext>
    <p:ext uri="{EFAFB233-063F-42B5-8137-9DF3F51BA10A}">
      <p15:sldGuideLst xmlns:p15="http://schemas.microsoft.com/office/powerpoint/2012/main">
        <p15:guide id="1" orient="horz" pos="84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1F61"/>
    <a:srgbClr val="03ADEE"/>
    <a:srgbClr val="D472DD"/>
    <a:srgbClr val="16BA51"/>
    <a:srgbClr val="FEF100"/>
    <a:srgbClr val="68ED99"/>
    <a:srgbClr val="FF8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4C341-F8D9-D370-CF98-6E5EC051B110}" v="27" dt="2023-05-16T14:41:54.713"/>
    <p1510:client id="{8E539D20-D8E4-78A1-6045-9FC2DB5533A7}" v="1718" dt="2023-05-16T15:51:28.800"/>
    <p1510:client id="{9AA2EFD0-176E-4FCD-B2BF-CC2F4D6C4085}" v="2" dt="2021-10-19T18:32:29.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01" autoAdjust="0"/>
  </p:normalViewPr>
  <p:slideViewPr>
    <p:cSldViewPr snapToGrid="0">
      <p:cViewPr varScale="1">
        <p:scale>
          <a:sx n="85" d="100"/>
          <a:sy n="85" d="100"/>
        </p:scale>
        <p:origin x="1554" y="78"/>
      </p:cViewPr>
      <p:guideLst>
        <p:guide orient="horz" pos="84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21F36D1-2DB0-4F4E-B681-55F462834C95}" type="datetimeFigureOut">
              <a:rPr lang="en-US" smtClean="0"/>
              <a:t>5/17/2023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F27EC2-E585-C441-8BEE-FD31A66C5076}" type="slidenum">
              <a:rPr lang="en-US" smtClean="0"/>
              <a:t>‹#›</a:t>
            </a:fld>
            <a:endParaRPr lang="en-US"/>
          </a:p>
        </p:txBody>
      </p:sp>
    </p:spTree>
    <p:extLst>
      <p:ext uri="{BB962C8B-B14F-4D97-AF65-F5344CB8AC3E}">
        <p14:creationId xmlns:p14="http://schemas.microsoft.com/office/powerpoint/2010/main" val="164578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etroitchamber.com/education-talent/detroit-drives-degre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systematic approach that aims to bridge the gap between education and employment by creating a seamless pathway for students to transition from school to meaningful careers. It involves the development and implementation of various strategies, programs, and partnerships to prepare students for the workforce and ensure they have the necessary skills, knowledge, and experiences to succeed in their chosen career paths.</a:t>
            </a:r>
          </a:p>
          <a:p>
            <a:endParaRPr lang="en-US" dirty="0">
              <a:cs typeface="Calibri"/>
            </a:endParaRPr>
          </a:p>
          <a:p>
            <a:r>
              <a:rPr lang="en-US" dirty="0">
                <a:cs typeface="Calibri"/>
              </a:rPr>
              <a:t>I work for Detroit Regional Chamber and Detroit Drives Degrees who's main focus areas are:</a:t>
            </a:r>
          </a:p>
          <a:p>
            <a:pPr marL="171450" indent="-171450">
              <a:buFont typeface="Arial"/>
              <a:buChar char="•"/>
            </a:pPr>
            <a:r>
              <a:rPr lang="en-US" b="1"/>
              <a:t>Advancing ACCESS to postsecondary opportunities</a:t>
            </a:r>
            <a:endParaRPr lang="en-US"/>
          </a:p>
          <a:p>
            <a:pPr marL="171450" indent="-171450">
              <a:buFont typeface="Arial"/>
              <a:buChar char="•"/>
            </a:pPr>
            <a:r>
              <a:rPr lang="en-US" b="1" dirty="0"/>
              <a:t>Boosting student SUCCESS</a:t>
            </a:r>
            <a:endParaRPr lang="en-US" dirty="0"/>
          </a:p>
          <a:p>
            <a:pPr marL="171450" indent="-171450">
              <a:buFont typeface="Arial"/>
              <a:buChar char="•"/>
            </a:pPr>
            <a:r>
              <a:rPr lang="en-US" b="1" dirty="0"/>
              <a:t>Retaining local TALENT and attracting new talent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4F27EC2-E585-C441-8BEE-FD31A66C5076}" type="slidenum">
              <a:rPr lang="en-US" smtClean="0"/>
              <a:t>1</a:t>
            </a:fld>
            <a:endParaRPr lang="en-US"/>
          </a:p>
        </p:txBody>
      </p:sp>
    </p:spTree>
    <p:extLst>
      <p:ext uri="{BB962C8B-B14F-4D97-AF65-F5344CB8AC3E}">
        <p14:creationId xmlns:p14="http://schemas.microsoft.com/office/powerpoint/2010/main" val="33057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EC2-E585-C441-8BEE-FD31A66C5076}" type="slidenum">
              <a:rPr lang="en-US" smtClean="0"/>
              <a:t>2</a:t>
            </a:fld>
            <a:endParaRPr lang="en-US"/>
          </a:p>
        </p:txBody>
      </p:sp>
    </p:spTree>
    <p:extLst>
      <p:ext uri="{BB962C8B-B14F-4D97-AF65-F5344CB8AC3E}">
        <p14:creationId xmlns:p14="http://schemas.microsoft.com/office/powerpoint/2010/main" val="91141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ultimate goal of the School-To-Career Pipeline is to facilitate a smooth transition for students from school to careers by equipping them with the necessary skills, experiences, and networks needed to thrive in the workforce. It helps to address skills gaps, improve labor market outcomes, and build a more resilient and competitive workforce.</a:t>
            </a:r>
          </a:p>
        </p:txBody>
      </p:sp>
      <p:sp>
        <p:nvSpPr>
          <p:cNvPr id="4" name="Slide Number Placeholder 3"/>
          <p:cNvSpPr>
            <a:spLocks noGrp="1"/>
          </p:cNvSpPr>
          <p:nvPr>
            <p:ph type="sldNum" sz="quarter" idx="5"/>
          </p:nvPr>
        </p:nvSpPr>
        <p:spPr/>
        <p:txBody>
          <a:bodyPr/>
          <a:lstStyle/>
          <a:p>
            <a:fld id="{84F27EC2-E585-C441-8BEE-FD31A66C5076}" type="slidenum">
              <a:rPr lang="en-US" smtClean="0"/>
              <a:t>3</a:t>
            </a:fld>
            <a:endParaRPr lang="en-US"/>
          </a:p>
        </p:txBody>
      </p:sp>
    </p:spTree>
    <p:extLst>
      <p:ext uri="{BB962C8B-B14F-4D97-AF65-F5344CB8AC3E}">
        <p14:creationId xmlns:p14="http://schemas.microsoft.com/office/powerpoint/2010/main" val="135953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Lack of Awareness: Many students may not be aware of the opportunities available through the pipeline, such as internships, apprenticeships, or career exploration programs. Limited access to information and guidance can hinder their ability to engage with these opportunities.</a:t>
            </a:r>
          </a:p>
          <a:p>
            <a:pPr marL="285750" indent="-285750">
              <a:buFont typeface="Arial"/>
              <a:buChar char="•"/>
            </a:pPr>
            <a:endParaRPr lang="en-US" dirty="0"/>
          </a:p>
          <a:p>
            <a:pPr marL="285750" indent="-285750">
              <a:buFont typeface="Arial"/>
              <a:buChar char="•"/>
            </a:pPr>
            <a:r>
              <a:rPr lang="en-US" dirty="0"/>
              <a:t>Socioeconomic Barriers: Students from disadvantaged backgrounds may face socioeconomic barriers that limit their access to resources and opportunities. Financial constraints, lack of transportation, or limited support systems can hinder their participation in pipeline programs.</a:t>
            </a:r>
          </a:p>
          <a:p>
            <a:pPr marL="285750" indent="-285750">
              <a:buFont typeface="Arial"/>
              <a:buChar char="•"/>
            </a:pPr>
            <a:endParaRPr lang="en-US" dirty="0"/>
          </a:p>
          <a:p>
            <a:pPr marL="285750" indent="-285750">
              <a:buFont typeface="Arial"/>
              <a:buChar char="•"/>
            </a:pPr>
            <a:r>
              <a:rPr lang="en-US" dirty="0"/>
              <a:t>Inequitable Education Systems: Unequal access to quality education and career guidance can create disparities in students' readiness to participate in the pipeline. Students from under-resourced schools or marginalized communities may lack the necessary educational foundation or exposure to career-related activities.</a:t>
            </a:r>
          </a:p>
          <a:p>
            <a:pPr marL="285750" indent="-285750">
              <a:buFont typeface="Arial"/>
              <a:buChar char="•"/>
            </a:pPr>
            <a:endParaRPr lang="en-US" dirty="0"/>
          </a:p>
          <a:p>
            <a:pPr marL="285750" indent="-285750">
              <a:buFont typeface="Arial"/>
              <a:buChar char="•"/>
            </a:pPr>
            <a:r>
              <a:rPr lang="en-US" dirty="0"/>
              <a:t>Limited Networking Opportunities: Building networks and connections is crucial for accessing pipeline opportunities. Students who lack professional networks or come from communities with limited industry connections may face challenges in finding mentorship or securing internships and job opportunities.</a:t>
            </a:r>
          </a:p>
          <a:p>
            <a:pPr marL="285750" indent="-285750">
              <a:buFont typeface="Arial"/>
              <a:buChar char="•"/>
            </a:pPr>
            <a:endParaRPr lang="en-US" dirty="0"/>
          </a:p>
          <a:p>
            <a:pPr marL="285750" indent="-285750">
              <a:buFont typeface="Arial"/>
              <a:buChar char="•"/>
            </a:pPr>
            <a:r>
              <a:rPr lang="en-US" dirty="0"/>
              <a:t>Systemic Bias and Discrimination: Bias and discrimination based on factors such as race, gender, or socioeconomic status can limit students' access to pipeline opportunities. Prejudices in the hiring process or limited representation in certain industries can create barriers for students from marginalized groups.</a:t>
            </a:r>
          </a:p>
          <a:p>
            <a:pPr marL="285750" indent="-285750">
              <a:buFont typeface="Arial"/>
              <a:buChar char="•"/>
            </a:pPr>
            <a:endParaRPr lang="en-US" dirty="0"/>
          </a:p>
          <a:p>
            <a:pPr marL="285750" indent="-285750">
              <a:buFont typeface="Arial"/>
              <a:buChar char="•"/>
            </a:pPr>
            <a:r>
              <a:rPr lang="en-US" dirty="0"/>
              <a:t>Insufficient Career Counseling: Inadequate career counseling and guidance can hinder students' understanding of their career options and the steps required to access the pipeline. Limited access to knowledgeable career advisors can prevent students from making informed decisions.</a:t>
            </a:r>
          </a:p>
          <a:p>
            <a:pPr marL="285750" indent="-285750">
              <a:buFont typeface="Arial"/>
              <a:buChar char="•"/>
            </a:pPr>
            <a:endParaRPr lang="en-US" dirty="0"/>
          </a:p>
          <a:p>
            <a:pPr marL="285750" indent="-285750">
              <a:buFont typeface="Arial"/>
              <a:buChar char="•"/>
            </a:pPr>
            <a:r>
              <a:rPr lang="en-US" dirty="0"/>
              <a:t>Lack of Supportive Structures: Students need supportive structures within educational institutions, such as dedicated staff, mentoring programs, or career services, to guide them through the pipeline. Insufficient resources or staffing can limit the support available to students.</a:t>
            </a:r>
          </a:p>
          <a:p>
            <a:endParaRPr lang="en-US" dirty="0">
              <a:cs typeface="Calibri"/>
            </a:endParaRPr>
          </a:p>
        </p:txBody>
      </p:sp>
      <p:sp>
        <p:nvSpPr>
          <p:cNvPr id="4" name="Slide Number Placeholder 3"/>
          <p:cNvSpPr>
            <a:spLocks noGrp="1"/>
          </p:cNvSpPr>
          <p:nvPr>
            <p:ph type="sldNum" sz="quarter" idx="5"/>
          </p:nvPr>
        </p:nvSpPr>
        <p:spPr/>
        <p:txBody>
          <a:bodyPr/>
          <a:lstStyle/>
          <a:p>
            <a:fld id="{84F27EC2-E585-C441-8BEE-FD31A66C5076}" type="slidenum">
              <a:rPr lang="en-US" smtClean="0"/>
              <a:t>4</a:t>
            </a:fld>
            <a:endParaRPr lang="en-US"/>
          </a:p>
        </p:txBody>
      </p:sp>
    </p:spTree>
    <p:extLst>
      <p:ext uri="{BB962C8B-B14F-4D97-AF65-F5344CB8AC3E}">
        <p14:creationId xmlns:p14="http://schemas.microsoft.com/office/powerpoint/2010/main" val="161514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Limited Knowledge: Employers may not be aware of the benefits and opportunities associated with engaging in the pipeline. Limited knowledge about pipeline programs, their effectiveness, and potential returns on investment can discourage employers from getting involved.</a:t>
            </a:r>
          </a:p>
          <a:p>
            <a:pPr marL="285750" indent="-285750">
              <a:buFont typeface="Arial"/>
              <a:buChar char="•"/>
            </a:pPr>
            <a:r>
              <a:rPr lang="en-US"/>
              <a:t>Time and Resource Constraints: Engaging with the pipeline requires dedicating time, resources, and personnel to participate in activities such as internships, apprenticeships, or mentorship programs. Employers may face challenges in allocating these resources due to competing business priorities or limited capacity.</a:t>
            </a:r>
          </a:p>
          <a:p>
            <a:pPr marL="285750" indent="-285750">
              <a:buFont typeface="Arial"/>
              <a:buChar char="•"/>
            </a:pPr>
            <a:r>
              <a:rPr lang="en-US" dirty="0"/>
              <a:t>Misalignment of Skills and Job Requirements: Employers may perceive a mismatch between the skills and competencies of pipeline participants and the specific needs of their industry or organization. If they perceive that students lack the necessary skills or experiences, it can deter their engagement in the pipeline.</a:t>
            </a:r>
            <a:endParaRPr lang="en-US" dirty="0">
              <a:cs typeface="Calibri"/>
            </a:endParaRPr>
          </a:p>
          <a:p>
            <a:pPr marL="285750" indent="-285750">
              <a:buFont typeface="Arial"/>
              <a:buChar char="•"/>
            </a:pPr>
            <a:r>
              <a:rPr lang="en-US" dirty="0"/>
              <a:t>Legal and Liability Concerns: Employers may have concerns about legal and liability issues associated with engaging students, such as potential workplace accidents, compliance with labor laws, or confidentiality of proprietary information. These concerns can discourage employers from participating in pipeline programs.</a:t>
            </a:r>
            <a:endParaRPr lang="en-US" dirty="0">
              <a:cs typeface="Calibri"/>
            </a:endParaRPr>
          </a:p>
          <a:p>
            <a:pPr marL="285750" indent="-285750">
              <a:buFont typeface="Arial"/>
              <a:buChar char="•"/>
            </a:pPr>
            <a:r>
              <a:rPr lang="en-US" dirty="0"/>
              <a:t>Recruitment and Selection Challenges: Engaging with the pipeline requires establishing recruitment channels, selecting suitable candidates, and managing the onboarding process. Employers may face challenges in identifying qualified candidates, conducting effective assessments, or integrating students into their existing workforce.</a:t>
            </a:r>
            <a:endParaRPr lang="en-US" dirty="0">
              <a:cs typeface="Calibri"/>
            </a:endParaRPr>
          </a:p>
          <a:p>
            <a:pPr marL="285750" indent="-285750">
              <a:buFont typeface="Arial"/>
              <a:buChar char="•"/>
            </a:pPr>
            <a:r>
              <a:rPr lang="en-US" dirty="0"/>
              <a:t>Lack of Incentives or Recognition: Employers may not perceive sufficient incentives or recognition for their participation in the pipeline. The absence of financial incentives, tax credits, or public recognition for their commitment to developing the future workforce can limit their motivation to engage.</a:t>
            </a:r>
            <a:endParaRPr lang="en-US" dirty="0">
              <a:cs typeface="Calibri"/>
            </a:endParaRPr>
          </a:p>
          <a:p>
            <a:pPr marL="285750" indent="-285750">
              <a:buFont typeface="Arial"/>
              <a:buChar char="•"/>
            </a:pPr>
            <a:r>
              <a:rPr lang="en-US" dirty="0"/>
              <a:t>Communication and Coordination Barriers: Establishing effective communication and coordination between employers, educational institutions, and pipeline program administrators can be challenging. Misalignment of expectations, unclear communication channels, or inefficient coordination processes can impede employer engagement.</a:t>
            </a:r>
            <a:endParaRPr lang="en-US" dirty="0">
              <a:cs typeface="Calibri"/>
            </a:endParaRPr>
          </a:p>
          <a:p>
            <a:pPr marL="285750" indent="-285750">
              <a:buFont typeface="Arial"/>
              <a:buChar char="•"/>
            </a:pPr>
            <a:r>
              <a:rPr lang="en-US" dirty="0"/>
              <a:t>Industry-Specific Limitations: Certain industries may face unique barriers to engaging with the pipeline. For example, industries with stringent regulatory requirements, seasonal operations, or limited capacity for training may find it challenging to participate in pipeline programs.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4F27EC2-E585-C441-8BEE-FD31A66C5076}" type="slidenum">
              <a:rPr lang="en-US" smtClean="0"/>
              <a:t>5</a:t>
            </a:fld>
            <a:endParaRPr lang="en-US"/>
          </a:p>
        </p:txBody>
      </p:sp>
    </p:spTree>
    <p:extLst>
      <p:ext uri="{BB962C8B-B14F-4D97-AF65-F5344CB8AC3E}">
        <p14:creationId xmlns:p14="http://schemas.microsoft.com/office/powerpoint/2010/main" val="376874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Detroit Drives Degrees seeks to increase the proportion of individuals with college degrees and high-skill credentials in the region. With only 43% of adults having attained this level of education, Detroit Drives Degrees’ primary goal is to increase the postsecondary attainment rate to 60% by 2030 and cut the racial equity gap in half.</a:t>
            </a:r>
          </a:p>
          <a:p>
            <a:pPr>
              <a:defRPr/>
            </a:pPr>
            <a:endParaRPr lang="en-US" dirty="0"/>
          </a:p>
          <a:p>
            <a:pPr marL="171450" indent="-171450">
              <a:buFont typeface="Arial" charset="0"/>
              <a:buChar char="•"/>
              <a:defRPr/>
            </a:pPr>
            <a:r>
              <a:rPr lang="en-US" dirty="0"/>
              <a:t>Detroit Drives Degrees has adopted a comprehensive</a:t>
            </a:r>
            <a:r>
              <a:rPr lang="en-US" baseline="0" dirty="0"/>
              <a:t> approach to boosting education attainment</a:t>
            </a:r>
            <a:r>
              <a:rPr lang="en-US" dirty="0"/>
              <a:t> </a:t>
            </a:r>
            <a:endParaRPr lang="en-US" baseline="0" dirty="0">
              <a:cs typeface="Calibri" panose="020F0502020204030204"/>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a:p>
          <a:p>
            <a:pPr marL="171450" indent="-171450">
              <a:buFont typeface="Arial" charset="0"/>
              <a:buChar char="•"/>
            </a:pPr>
            <a:r>
              <a:rPr lang="en-US" baseline="0" dirty="0"/>
              <a:t>This strategy leads to two goals that we’ve adopted: 1) achieve 60% postsecondary attainment by 2030; and 2) reduce the racial equity gap by half</a:t>
            </a:r>
            <a:endParaRPr lang="en-US" baseline="0" dirty="0">
              <a:cs typeface="Calibri"/>
            </a:endParaRPr>
          </a:p>
          <a:p>
            <a:endParaRPr lang="en-US"/>
          </a:p>
        </p:txBody>
      </p:sp>
      <p:sp>
        <p:nvSpPr>
          <p:cNvPr id="4" name="Slide Number Placeholder 3"/>
          <p:cNvSpPr>
            <a:spLocks noGrp="1"/>
          </p:cNvSpPr>
          <p:nvPr>
            <p:ph type="sldNum" sz="quarter" idx="10"/>
          </p:nvPr>
        </p:nvSpPr>
        <p:spPr/>
        <p:txBody>
          <a:bodyPr/>
          <a:lstStyle/>
          <a:p>
            <a:fld id="{3140AD95-210C-4AEC-A215-D3A07F8C36AA}" type="slidenum">
              <a:rPr lang="en-US" smtClean="0"/>
              <a:t>6</a:t>
            </a:fld>
            <a:endParaRPr lang="en-US"/>
          </a:p>
        </p:txBody>
      </p:sp>
    </p:spTree>
    <p:extLst>
      <p:ext uri="{BB962C8B-B14F-4D97-AF65-F5344CB8AC3E}">
        <p14:creationId xmlns:p14="http://schemas.microsoft.com/office/powerpoint/2010/main" val="286079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t>Collaboration and Partnerships:</a:t>
            </a:r>
            <a:r>
              <a:rPr lang="en-US" dirty="0"/>
              <a:t> Establish partnerships between educational institutions, employers, community organizations, and government entities. Foster collaboration and information sharing to align program objectives, resources, and expertise. Engage employers in program development, implementation, and evaluation to ensure industry relevance.</a:t>
            </a:r>
            <a:endParaRPr lang="en-US" dirty="0">
              <a:cs typeface="Calibri" panose="020F0502020204030204"/>
            </a:endParaRPr>
          </a:p>
          <a:p>
            <a:pPr marL="171450" indent="-171450">
              <a:buFont typeface="Arial"/>
              <a:buChar char="•"/>
            </a:pPr>
            <a:r>
              <a:rPr lang="en-US" dirty="0"/>
              <a:t>Comprehensive Career Development: Provide comprehensive career exploration and guidance services to help students identify their interests, skills, and goals. Offer resources and support for students to create individualized career plans and pathways. Foster the development of essential employability skills, including communication, teamwork, critical thinking, and problem-solving.</a:t>
            </a:r>
            <a:endParaRPr lang="en-US" dirty="0">
              <a:cs typeface="Calibri" panose="020F0502020204030204"/>
            </a:endParaRPr>
          </a:p>
          <a:p>
            <a:pPr marL="171450" indent="-171450">
              <a:buFont typeface="Arial"/>
              <a:buChar char="•"/>
            </a:pPr>
            <a:r>
              <a:rPr lang="en-US" dirty="0"/>
              <a:t>Work-Based Learning Opportunities: Incorporate internships, apprenticeships, job shadowing, and mentorship programs to provide real-world experiences. Facilitate meaningful and structured work-based learning opportunities with employers in various industries. Ensure students receive supervision, mentorship, and feedback to enhance their skills and understanding of the workplace.</a:t>
            </a:r>
            <a:endParaRPr lang="en-US" dirty="0">
              <a:cs typeface="Calibri" panose="020F0502020204030204"/>
            </a:endParaRPr>
          </a:p>
          <a:p>
            <a:pPr marL="171450" indent="-171450">
              <a:buFont typeface="Arial"/>
              <a:buChar char="•"/>
            </a:pPr>
            <a:r>
              <a:rPr lang="en-US" dirty="0"/>
              <a:t>I</a:t>
            </a:r>
            <a:r>
              <a:rPr lang="en-US" b="1" dirty="0"/>
              <a:t>ndustry-Relevant Curriculum:</a:t>
            </a:r>
            <a:r>
              <a:rPr lang="en-US" dirty="0"/>
              <a:t> Align curriculum with current and future industry needs and emerging job market trends. Engage industry professionals in curriculum development to ensure it reflects real-world demands and technological advancements. Integrate practical, hands-on learning experiences, projects, and industry-specific certifications into the curriculum.</a:t>
            </a:r>
            <a:endParaRPr lang="en-US" dirty="0">
              <a:cs typeface="Calibri" panose="020F0502020204030204"/>
            </a:endParaRPr>
          </a:p>
          <a:p>
            <a:pPr marL="171450" indent="-171450">
              <a:buFont typeface="Arial"/>
              <a:buChar char="•"/>
            </a:pPr>
            <a:r>
              <a:rPr lang="en-US" dirty="0"/>
              <a:t>Employer Engagement and Support: Foster strong relationships with employers to create a talent pipeline and increase job placement opportunities for students. Engage employers in mentorship, networking events, career panels, and guest speaker programs. Provide resources and support for employers to participate in work-based learning experiences and offer internships or apprenticeships.</a:t>
            </a:r>
            <a:endParaRPr lang="en-US" dirty="0">
              <a:cs typeface="Calibri" panose="020F0502020204030204"/>
            </a:endParaRPr>
          </a:p>
          <a:p>
            <a:pPr marL="171450" indent="-171450">
              <a:buFont typeface="Arial"/>
              <a:buChar char="•"/>
            </a:pPr>
            <a:r>
              <a:rPr lang="en-US" dirty="0"/>
              <a:t>Continuous Evaluation and Improvement: Establish evaluation mechanisms to assess program effectiveness, student outcomes, and employer satisfaction. Collect and analyze data to identify areas of improvement and make data-driven decisions. Regularly review and update program components to stay aligned with industry demands and evolving workforce needs.</a:t>
            </a:r>
            <a:endParaRPr lang="en-US" dirty="0">
              <a:cs typeface="Calibri" panose="020F0502020204030204"/>
            </a:endParaRPr>
          </a:p>
          <a:p>
            <a:pPr marL="171450" indent="-171450">
              <a:buFont typeface="Arial"/>
              <a:buChar char="•"/>
            </a:pPr>
            <a:r>
              <a:rPr lang="en-US" b="1" dirty="0"/>
              <a:t>Equity and Inclusion: </a:t>
            </a:r>
            <a:r>
              <a:rPr lang="en-US" dirty="0"/>
              <a:t>Promote diversity, equity, and inclusion in all aspects of the pipeline program. Implement strategies to reduce barriers and provide equitable access to underrepresented student populations. Foster an inclusive and supportive environment that celebrates diversity and values all students' unique backgrounds and perspectives.</a:t>
            </a:r>
            <a:endParaRPr lang="en-US" dirty="0">
              <a:cs typeface="Calibri" panose="020F0502020204030204"/>
            </a:endParaRPr>
          </a:p>
          <a:p>
            <a:pPr marL="171450" indent="-171450">
              <a:buFont typeface="Arial"/>
              <a:buChar char="•"/>
            </a:pPr>
            <a:r>
              <a:rPr lang="en-US" dirty="0"/>
              <a:t>Supportive Services and Resources: Offer comprehensive student support services, including career counseling, academic advising, and financial aid guidance. Provide resources for students, such as resume building, interview preparation, and job search assistance. Establish alumni networks and mentoring programs to provide ongoing support during and after the transition to the workforce.</a:t>
            </a:r>
            <a:endParaRPr lang="en-US" dirty="0">
              <a:cs typeface="Calibri" panose="020F0502020204030204"/>
            </a:endParaRPr>
          </a:p>
          <a:p>
            <a:endParaRPr lang="en-US" dirty="0"/>
          </a:p>
          <a:p>
            <a:r>
              <a:rPr lang="en-US" dirty="0"/>
              <a:t>By incorporating these key elements, a successful pipeline program can effectively prepare students for their future careers, meet industry needs, and foster a seamless transition from school to the workforce.</a:t>
            </a:r>
            <a:endParaRPr lang="en-US" dirty="0">
              <a:cs typeface="Calibri" panose="020F0502020204030204"/>
            </a:endParaRPr>
          </a:p>
          <a:p>
            <a:br>
              <a:rPr lang="en-US" dirty="0"/>
            </a:br>
            <a:endParaRPr lang="en-US" dirty="0"/>
          </a:p>
        </p:txBody>
      </p:sp>
      <p:sp>
        <p:nvSpPr>
          <p:cNvPr id="4" name="Slide Number Placeholder 3"/>
          <p:cNvSpPr>
            <a:spLocks noGrp="1"/>
          </p:cNvSpPr>
          <p:nvPr>
            <p:ph type="sldNum" sz="quarter" idx="5"/>
          </p:nvPr>
        </p:nvSpPr>
        <p:spPr/>
        <p:txBody>
          <a:bodyPr/>
          <a:lstStyle/>
          <a:p>
            <a:fld id="{84F27EC2-E585-C441-8BEE-FD31A66C5076}" type="slidenum">
              <a:rPr lang="en-US" smtClean="0"/>
              <a:t>7</a:t>
            </a:fld>
            <a:endParaRPr lang="en-US"/>
          </a:p>
        </p:txBody>
      </p:sp>
    </p:spTree>
    <p:extLst>
      <p:ext uri="{BB962C8B-B14F-4D97-AF65-F5344CB8AC3E}">
        <p14:creationId xmlns:p14="http://schemas.microsoft.com/office/powerpoint/2010/main" val="229528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Measuring the success of a School-To-Career Pipeline program is essential to assess its effectiveness, identify areas of improvement, and make data-driven decisions. Here are some ways to measure program success along with examples of metrics that can be used to track progress:</a:t>
            </a:r>
          </a:p>
          <a:p>
            <a:pPr marL="171450" indent="-171450">
              <a:buFont typeface="Arial"/>
              <a:buChar char="•"/>
            </a:pPr>
            <a:r>
              <a:rPr lang="en-US" dirty="0"/>
              <a:t>Student Outcomes:</a:t>
            </a:r>
          </a:p>
          <a:p>
            <a:pPr marL="171450" indent="-171450">
              <a:buFont typeface="Arial"/>
              <a:buChar char="•"/>
            </a:pPr>
            <a:r>
              <a:rPr lang="en-US" dirty="0"/>
              <a:t>Graduation Rates: Measure the percentage of students who successfully complete their education program.</a:t>
            </a:r>
          </a:p>
          <a:p>
            <a:pPr marL="171450" indent="-171450">
              <a:buFont typeface="Arial"/>
              <a:buChar char="•"/>
            </a:pPr>
            <a:r>
              <a:rPr lang="en-US" dirty="0"/>
              <a:t>Post-Secondary Enrollment: Track the number and percentage of students who enroll in post-secondary education or training programs.</a:t>
            </a:r>
          </a:p>
          <a:p>
            <a:pPr marL="171450" indent="-171450">
              <a:buFont typeface="Arial"/>
              <a:buChar char="•"/>
            </a:pPr>
            <a:r>
              <a:rPr lang="en-US" dirty="0"/>
              <a:t>Job Placement: Measure the percentage of students who secure employment in their desired field or industry within a certain timeframe after completing the program.</a:t>
            </a:r>
          </a:p>
          <a:p>
            <a:pPr marL="171450" indent="-171450">
              <a:buFont typeface="Arial"/>
              <a:buChar char="•"/>
            </a:pPr>
            <a:r>
              <a:rPr lang="en-US" dirty="0"/>
              <a:t>Retention Rates: Assess the percentage of students who continue to stay employed or enrolled in post-secondary education after a specified period.</a:t>
            </a:r>
          </a:p>
          <a:p>
            <a:pPr marL="171450" indent="-171450">
              <a:buFont typeface="Arial"/>
              <a:buChar char="•"/>
            </a:pPr>
            <a:r>
              <a:rPr lang="en-US" dirty="0"/>
              <a:t>Employer Engagement and Satisfaction:</a:t>
            </a:r>
          </a:p>
          <a:p>
            <a:pPr marL="171450" indent="-171450">
              <a:buFont typeface="Arial"/>
              <a:buChar char="•"/>
            </a:pPr>
            <a:r>
              <a:rPr lang="en-US" dirty="0"/>
              <a:t>Employer Satisfaction Surveys: Collect feedback from employers to assess their satisfaction with the program, the quality of student placements, and the relevance of student skills to industry needs.</a:t>
            </a:r>
          </a:p>
          <a:p>
            <a:pPr marL="171450" indent="-171450">
              <a:buFont typeface="Arial"/>
              <a:buChar char="•"/>
            </a:pPr>
            <a:r>
              <a:rPr lang="en-US" dirty="0"/>
              <a:t>Number of Employer Partnerships: Track the number of employers involved in the program, including those offering internships, apprenticeships, or participating in mentorship initiatives.</a:t>
            </a:r>
          </a:p>
          <a:p>
            <a:pPr marL="171450" indent="-171450">
              <a:buFont typeface="Arial"/>
              <a:buChar char="•"/>
            </a:pPr>
            <a:r>
              <a:rPr lang="en-US" dirty="0"/>
              <a:t>Job Offers: Measure the number of job offers extended to program participants by employer partners.</a:t>
            </a:r>
          </a:p>
          <a:p>
            <a:pPr marL="171450" indent="-171450">
              <a:buFont typeface="Arial"/>
              <a:buChar char="•"/>
            </a:pPr>
            <a:r>
              <a:rPr lang="en-US" dirty="0"/>
              <a:t>Work-Based Learning Experiences:</a:t>
            </a:r>
          </a:p>
          <a:p>
            <a:pPr marL="171450" indent="-171450">
              <a:buFont typeface="Arial"/>
              <a:buChar char="•"/>
            </a:pPr>
            <a:r>
              <a:rPr lang="en-US" dirty="0"/>
              <a:t>Number of Work-Based Learning Opportunities: Track the quantity of internships, apprenticeships, job shadowing, or mentorship opportunities provided to students.</a:t>
            </a:r>
          </a:p>
          <a:p>
            <a:pPr marL="171450" indent="-171450">
              <a:buFont typeface="Arial"/>
              <a:buChar char="•"/>
            </a:pPr>
            <a:r>
              <a:rPr lang="en-US" dirty="0"/>
              <a:t>Student Feedback: Collect feedback from students regarding the quality and value of their work-based learning experiences.</a:t>
            </a:r>
          </a:p>
          <a:p>
            <a:pPr marL="171450" indent="-171450">
              <a:buFont typeface="Arial"/>
              <a:buChar char="•"/>
            </a:pPr>
            <a:r>
              <a:rPr lang="en-US" dirty="0"/>
              <a:t>Employer Feedback: Gather feedback from employers about their satisfaction with student performance during work-based learning experiences.</a:t>
            </a:r>
          </a:p>
          <a:p>
            <a:pPr marL="171450" indent="-171450">
              <a:buFont typeface="Arial"/>
              <a:buChar char="•"/>
            </a:pPr>
            <a:r>
              <a:rPr lang="en-US" dirty="0"/>
              <a:t>Career Readiness and Skill Development:</a:t>
            </a:r>
          </a:p>
          <a:p>
            <a:pPr marL="171450" indent="-171450">
              <a:buFont typeface="Arial"/>
              <a:buChar char="•"/>
            </a:pPr>
            <a:r>
              <a:rPr lang="en-US" dirty="0"/>
              <a:t>Pre- and Post-Assessments: Administer assessments to measure students' skills and knowledge before and after participating in the program to assess their growth and improvement.</a:t>
            </a:r>
          </a:p>
          <a:p>
            <a:pPr marL="171450" indent="-171450">
              <a:buFont typeface="Arial"/>
              <a:buChar char="•"/>
            </a:pPr>
            <a:r>
              <a:rPr lang="en-US" dirty="0"/>
              <a:t>Competency Attainment: Assess the attainment of specific skills or competencies that are relevant to the targeted industry or career pathway.</a:t>
            </a:r>
          </a:p>
          <a:p>
            <a:pPr marL="171450" indent="-171450">
              <a:buFont typeface="Arial"/>
              <a:buChar char="•"/>
            </a:pPr>
            <a:r>
              <a:rPr lang="en-US" dirty="0"/>
              <a:t>Industry Certification: Track the number and percentage of students who obtain industry-recognized certifications through the program.</a:t>
            </a:r>
          </a:p>
          <a:p>
            <a:pPr marL="171450" indent="-171450">
              <a:buFont typeface="Arial"/>
              <a:buChar char="•"/>
            </a:pPr>
            <a:r>
              <a:rPr lang="en-US" dirty="0"/>
              <a:t>Equity and Inclusion:</a:t>
            </a:r>
          </a:p>
          <a:p>
            <a:pPr marL="171450" indent="-171450">
              <a:buFont typeface="Arial"/>
              <a:buChar char="•"/>
            </a:pPr>
            <a:r>
              <a:rPr lang="en-US" dirty="0"/>
              <a:t>Demographic Data: Collect data on the demographics of program participants to assess the program's reach and ensure equitable access for all student populations.</a:t>
            </a:r>
          </a:p>
          <a:p>
            <a:pPr marL="171450" indent="-171450">
              <a:buFont typeface="Arial"/>
              <a:buChar char="•"/>
            </a:pPr>
            <a:r>
              <a:rPr lang="en-US" dirty="0"/>
              <a:t>Achievement Gaps: Analyze data to identify and monitor any disparities in program outcomes among different demographic groups.</a:t>
            </a:r>
          </a:p>
          <a:p>
            <a:pPr marL="171450" indent="-171450">
              <a:buFont typeface="Arial"/>
              <a:buChar char="•"/>
            </a:pPr>
            <a:r>
              <a:rPr lang="en-US" dirty="0"/>
              <a:t>Participant Satisfaction: Measure participant satisfaction through surveys to assess if the program is meeting the needs of diverse student populations.</a:t>
            </a:r>
          </a:p>
          <a:p>
            <a:pPr marL="171450" indent="-171450">
              <a:buFont typeface="Arial"/>
              <a:buChar char="•"/>
            </a:pPr>
            <a:r>
              <a:rPr lang="en-US" dirty="0"/>
              <a:t>Program Efficiency and Effectiveness:</a:t>
            </a:r>
          </a:p>
          <a:p>
            <a:pPr marL="171450" indent="-171450">
              <a:buFont typeface="Arial"/>
              <a:buChar char="•"/>
            </a:pPr>
            <a:r>
              <a:rPr lang="en-US" dirty="0"/>
              <a:t>Budget and Resource Utilization: Evaluate the program's financial resources and their allocation to assess efficiency and effectiveness.</a:t>
            </a:r>
          </a:p>
          <a:p>
            <a:pPr marL="171450" indent="-171450">
              <a:buFont typeface="Arial"/>
              <a:buChar char="•"/>
            </a:pPr>
            <a:r>
              <a:rPr lang="en-US" dirty="0"/>
              <a:t>Program Completion Rates: Measure the percentage of students who successfully complete the program within the expected timeframe.</a:t>
            </a:r>
          </a:p>
          <a:p>
            <a:pPr marL="171450" indent="-171450">
              <a:buFont typeface="Arial"/>
              <a:buChar char="•"/>
            </a:pPr>
            <a:r>
              <a:rPr lang="en-US" dirty="0"/>
              <a:t>Program Cost-Effectiveness: Assess the program's cost-effectiveness by comparing the investment in resources with the achieved outcomes.</a:t>
            </a:r>
          </a:p>
          <a:p>
            <a:r>
              <a:rPr lang="en-US" dirty="0"/>
              <a:t>It's important to note that the selection of metrics should align with the goals and objectives of the specific School-To-Career Pipeline program. Regularly collecting and analyzing data on these metrics will provide insights into the program's impact, strengths, and areas for improvement, enabling program administrators to make informed decisions and continuously enhance the program's effectiveness.</a:t>
            </a:r>
          </a:p>
          <a:p>
            <a:br>
              <a:rPr lang="en-US" dirty="0">
                <a:cs typeface="+mn-lt"/>
              </a:rPr>
            </a:br>
            <a:endParaRPr lang="en-US">
              <a:cs typeface="Calibri"/>
            </a:endParaRPr>
          </a:p>
        </p:txBody>
      </p:sp>
      <p:sp>
        <p:nvSpPr>
          <p:cNvPr id="4" name="Slide Number Placeholder 3"/>
          <p:cNvSpPr>
            <a:spLocks noGrp="1"/>
          </p:cNvSpPr>
          <p:nvPr>
            <p:ph type="sldNum" sz="quarter" idx="5"/>
          </p:nvPr>
        </p:nvSpPr>
        <p:spPr/>
        <p:txBody>
          <a:bodyPr/>
          <a:lstStyle/>
          <a:p>
            <a:fld id="{84F27EC2-E585-C441-8BEE-FD31A66C5076}" type="slidenum">
              <a:rPr lang="en-US" smtClean="0"/>
              <a:t>8</a:t>
            </a:fld>
            <a:endParaRPr lang="en-US"/>
          </a:p>
        </p:txBody>
      </p:sp>
    </p:spTree>
    <p:extLst>
      <p:ext uri="{BB962C8B-B14F-4D97-AF65-F5344CB8AC3E}">
        <p14:creationId xmlns:p14="http://schemas.microsoft.com/office/powerpoint/2010/main" val="372331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a:p>
            <a:r>
              <a:rPr lang="en-US" dirty="0"/>
              <a:t>The Detroit Regional Talent Compact is led by </a:t>
            </a:r>
            <a:r>
              <a:rPr lang="en-US" u="sng" dirty="0">
                <a:hlinkClick r:id="rId3"/>
              </a:rPr>
              <a:t>Detroit Drives Degrees</a:t>
            </a:r>
            <a:r>
              <a:rPr lang="en-US" dirty="0"/>
              <a:t>, the Detroit Regional Chamber’s collective impact initiative. Detroit Drives Degrees brings together stakeholders from business, philanthropy, government, and K-12 and higher education to accomplish two goals: increase the postsecondary attainment rate to 60% and reduce the racial equity gap by half by 2030.</a:t>
            </a:r>
            <a:endParaRPr lang="en-US"/>
          </a:p>
        </p:txBody>
      </p:sp>
      <p:sp>
        <p:nvSpPr>
          <p:cNvPr id="4" name="Slide Number Placeholder 3"/>
          <p:cNvSpPr>
            <a:spLocks noGrp="1"/>
          </p:cNvSpPr>
          <p:nvPr>
            <p:ph type="sldNum" sz="quarter" idx="5"/>
          </p:nvPr>
        </p:nvSpPr>
        <p:spPr/>
        <p:txBody>
          <a:bodyPr/>
          <a:lstStyle/>
          <a:p>
            <a:fld id="{84F27EC2-E585-C441-8BEE-FD31A66C5076}" type="slidenum">
              <a:rPr lang="en-US" smtClean="0"/>
              <a:t>10</a:t>
            </a:fld>
            <a:endParaRPr lang="en-US"/>
          </a:p>
        </p:txBody>
      </p:sp>
    </p:spTree>
    <p:extLst>
      <p:ext uri="{BB962C8B-B14F-4D97-AF65-F5344CB8AC3E}">
        <p14:creationId xmlns:p14="http://schemas.microsoft.com/office/powerpoint/2010/main" val="1356715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566737" y="4360430"/>
            <a:ext cx="11058525" cy="731335"/>
          </a:xfrm>
          <a:prstGeom prst="rect">
            <a:avLst/>
          </a:prstGeom>
        </p:spPr>
        <p:txBody>
          <a:bodyPr/>
          <a:lstStyle>
            <a:lvl1pPr marL="0" indent="0" algn="ctr">
              <a:buNone/>
              <a:defRPr sz="4000" b="1"/>
            </a:lvl1pPr>
            <a:lvl2pPr marL="457200" indent="0">
              <a:buNone/>
              <a:defRPr sz="4000"/>
            </a:lvl2pPr>
            <a:lvl3pPr marL="914400" indent="0">
              <a:buNone/>
              <a:defRPr sz="4000"/>
            </a:lvl3pPr>
            <a:lvl4pPr marL="1371600" indent="0">
              <a:buNone/>
              <a:defRPr sz="4000"/>
            </a:lvl4pPr>
            <a:lvl5pPr marL="1828800" indent="0">
              <a:buNone/>
              <a:defRPr sz="4000"/>
            </a:lvl5pPr>
          </a:lstStyle>
          <a:p>
            <a:pPr lvl="0"/>
            <a:r>
              <a:rPr lang="en-US"/>
              <a:t>Presentation Name</a:t>
            </a:r>
          </a:p>
        </p:txBody>
      </p:sp>
      <p:sp>
        <p:nvSpPr>
          <p:cNvPr id="6" name="Text Placeholder 5"/>
          <p:cNvSpPr>
            <a:spLocks noGrp="1"/>
          </p:cNvSpPr>
          <p:nvPr>
            <p:ph type="body" sz="quarter" idx="11" hasCustomPrompt="1"/>
          </p:nvPr>
        </p:nvSpPr>
        <p:spPr>
          <a:xfrm>
            <a:off x="568325" y="5208054"/>
            <a:ext cx="11077575" cy="1530350"/>
          </a:xfrm>
          <a:prstGeom prst="rect">
            <a:avLst/>
          </a:prstGeom>
        </p:spPr>
        <p:txBody>
          <a:bodyPr/>
          <a:lstStyle>
            <a:lvl1pPr marL="0" indent="0" algn="ctr">
              <a:buNone/>
              <a:defRPr sz="2800" baseline="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Presenter Name, Title</a:t>
            </a:r>
          </a:p>
          <a:p>
            <a:pPr lvl="0"/>
            <a:r>
              <a:rPr lang="en-US"/>
              <a:t>Date</a:t>
            </a:r>
            <a:br>
              <a:rPr lang="en-US"/>
            </a:br>
            <a:endParaRPr lang="en-US"/>
          </a:p>
        </p:txBody>
      </p:sp>
    </p:spTree>
    <p:extLst>
      <p:ext uri="{BB962C8B-B14F-4D97-AF65-F5344CB8AC3E}">
        <p14:creationId xmlns:p14="http://schemas.microsoft.com/office/powerpoint/2010/main" val="22218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6285"/>
          </a:xfrm>
          <a:prstGeom prst="rect">
            <a:avLst/>
          </a:prstGeom>
        </p:spPr>
      </p:pic>
      <p:sp>
        <p:nvSpPr>
          <p:cNvPr id="6" name="Slide Number Placeholder 5"/>
          <p:cNvSpPr>
            <a:spLocks noGrp="1"/>
          </p:cNvSpPr>
          <p:nvPr>
            <p:ph type="sldNum" sz="quarter" idx="12"/>
          </p:nvPr>
        </p:nvSpPr>
        <p:spPr>
          <a:xfrm>
            <a:off x="8639176" y="6315528"/>
            <a:ext cx="2743200" cy="365125"/>
          </a:xfrm>
        </p:spPr>
        <p:txBody>
          <a:bodyPr/>
          <a:lstStyle/>
          <a:p>
            <a:fld id="{9C26F1A1-8962-0146-8B7A-4F235F44599F}" type="slidenum">
              <a:rPr lang="en-US" smtClean="0"/>
              <a:t>‹#›</a:t>
            </a:fld>
            <a:endParaRPr lang="en-US"/>
          </a:p>
        </p:txBody>
      </p:sp>
      <p:sp>
        <p:nvSpPr>
          <p:cNvPr id="9" name="Text Placeholder 8"/>
          <p:cNvSpPr>
            <a:spLocks noGrp="1"/>
          </p:cNvSpPr>
          <p:nvPr>
            <p:ph type="body" sz="quarter" idx="13" hasCustomPrompt="1"/>
          </p:nvPr>
        </p:nvSpPr>
        <p:spPr>
          <a:xfrm>
            <a:off x="624035" y="601761"/>
            <a:ext cx="11406187" cy="557713"/>
          </a:xfrm>
          <a:prstGeom prst="rect">
            <a:avLst/>
          </a:prstGeom>
        </p:spPr>
        <p:txBody>
          <a:bodyPr/>
          <a:lstStyle>
            <a:lvl1pPr marL="0" indent="0">
              <a:buNone/>
              <a:defRPr sz="4000" b="1"/>
            </a:lvl1pPr>
            <a:lvl2pPr marL="457200" indent="0">
              <a:buNone/>
              <a:defRPr sz="4000"/>
            </a:lvl2pPr>
            <a:lvl3pPr marL="914400" indent="0">
              <a:buNone/>
              <a:defRPr sz="4000"/>
            </a:lvl3pPr>
            <a:lvl4pPr marL="1371600" indent="0">
              <a:buNone/>
              <a:defRPr sz="4000"/>
            </a:lvl4pPr>
            <a:lvl5pPr marL="1828800" indent="0">
              <a:buNone/>
              <a:defRPr sz="4000"/>
            </a:lvl5pPr>
          </a:lstStyle>
          <a:p>
            <a:pPr lvl="0"/>
            <a:r>
              <a:rPr lang="en-US"/>
              <a:t>Headline</a:t>
            </a:r>
          </a:p>
        </p:txBody>
      </p:sp>
      <p:sp>
        <p:nvSpPr>
          <p:cNvPr id="15" name="Text Placeholder 14"/>
          <p:cNvSpPr>
            <a:spLocks noGrp="1"/>
          </p:cNvSpPr>
          <p:nvPr>
            <p:ph type="body" sz="quarter" idx="15"/>
          </p:nvPr>
        </p:nvSpPr>
        <p:spPr>
          <a:xfrm>
            <a:off x="1048044" y="1294229"/>
            <a:ext cx="10982178" cy="4090670"/>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95290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142"/>
          </a:xfrm>
          <a:prstGeom prst="rect">
            <a:avLst/>
          </a:prstGeom>
        </p:spPr>
      </p:pic>
      <p:sp>
        <p:nvSpPr>
          <p:cNvPr id="8" name="Text Placeholder 7"/>
          <p:cNvSpPr>
            <a:spLocks noGrp="1"/>
          </p:cNvSpPr>
          <p:nvPr>
            <p:ph type="body" sz="quarter" idx="11" hasCustomPrompt="1"/>
          </p:nvPr>
        </p:nvSpPr>
        <p:spPr>
          <a:xfrm>
            <a:off x="298450" y="4360863"/>
            <a:ext cx="11607800" cy="442143"/>
          </a:xfrm>
          <a:prstGeom prst="rect">
            <a:avLst/>
          </a:prstGeom>
        </p:spPr>
        <p:txBody>
          <a:bodyPr/>
          <a:lstStyle>
            <a:lvl1pPr marL="0" indent="0" algn="ctr">
              <a:buNone/>
              <a:defRPr sz="2800" b="1"/>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Presenter Name</a:t>
            </a:r>
          </a:p>
        </p:txBody>
      </p:sp>
      <p:sp>
        <p:nvSpPr>
          <p:cNvPr id="10" name="Text Placeholder 9"/>
          <p:cNvSpPr>
            <a:spLocks noGrp="1"/>
          </p:cNvSpPr>
          <p:nvPr>
            <p:ph type="body" sz="quarter" idx="12" hasCustomPrompt="1"/>
          </p:nvPr>
        </p:nvSpPr>
        <p:spPr>
          <a:xfrm>
            <a:off x="306388" y="4967288"/>
            <a:ext cx="11579225" cy="981075"/>
          </a:xfrm>
          <a:prstGeom prst="rect">
            <a:avLst/>
          </a:prstGeom>
        </p:spPr>
        <p:txBody>
          <a:bodyPr/>
          <a:lstStyle>
            <a:lvl1pPr marL="0" indent="0" algn="ctr">
              <a:buNone/>
              <a:defRPr sz="2800" baseline="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Title</a:t>
            </a:r>
            <a:br>
              <a:rPr lang="en-US"/>
            </a:br>
            <a:r>
              <a:rPr lang="en-US"/>
              <a:t>Phone | Email</a:t>
            </a:r>
          </a:p>
        </p:txBody>
      </p:sp>
    </p:spTree>
    <p:extLst>
      <p:ext uri="{BB962C8B-B14F-4D97-AF65-F5344CB8AC3E}">
        <p14:creationId xmlns:p14="http://schemas.microsoft.com/office/powerpoint/2010/main" val="27805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A14456-5279-4091-8795-9CCFC861AB9E}"/>
              </a:ext>
            </a:extLst>
          </p:cNvPr>
          <p:cNvSpPr>
            <a:spLocks noGrp="1"/>
          </p:cNvSpPr>
          <p:nvPr>
            <p:ph type="sldNum" sz="quarter" idx="12"/>
          </p:nvPr>
        </p:nvSpPr>
        <p:spPr>
          <a:xfrm>
            <a:off x="9014254" y="6492875"/>
            <a:ext cx="27432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04007659-8ED3-4B00-BF76-EFDE3DE61839}" type="slidenum">
              <a:rPr lang="en-US" smtClean="0"/>
              <a:pPr/>
              <a:t>‹#›</a:t>
            </a:fld>
            <a:endParaRPr lang="en-US"/>
          </a:p>
        </p:txBody>
      </p:sp>
    </p:spTree>
    <p:extLst>
      <p:ext uri="{BB962C8B-B14F-4D97-AF65-F5344CB8AC3E}">
        <p14:creationId xmlns:p14="http://schemas.microsoft.com/office/powerpoint/2010/main" val="154150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A6FD2-2AF6-9945-826E-1CDBF70468F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9" name="Title 1">
            <a:extLst>
              <a:ext uri="{FF2B5EF4-FFF2-40B4-BE49-F238E27FC236}">
                <a16:creationId xmlns:a16="http://schemas.microsoft.com/office/drawing/2014/main" id="{3ABBB702-FDA5-4F41-B2DA-C099F4D69523}"/>
              </a:ext>
            </a:extLst>
          </p:cNvPr>
          <p:cNvSpPr>
            <a:spLocks noGrp="1"/>
          </p:cNvSpPr>
          <p:nvPr>
            <p:ph type="ctrTitle"/>
          </p:nvPr>
        </p:nvSpPr>
        <p:spPr>
          <a:xfrm>
            <a:off x="1482811" y="2514558"/>
            <a:ext cx="9144000" cy="2387600"/>
          </a:xfrm>
          <a:prstGeom prst="rect">
            <a:avLst/>
          </a:prstGeom>
        </p:spPr>
        <p:txBody>
          <a:bodyPr anchor="b">
            <a:normAutofit/>
          </a:bodyPr>
          <a:lstStyle>
            <a:lvl1pPr algn="ctr">
              <a:defRPr sz="4000" b="1">
                <a:latin typeface="Arial" panose="020B0604020202020204" pitchFamily="34" charset="0"/>
                <a:cs typeface="Arial" panose="020B0604020202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445CCDAF-C4A7-1342-B4CE-6742D4EE93B0}"/>
              </a:ext>
            </a:extLst>
          </p:cNvPr>
          <p:cNvSpPr>
            <a:spLocks noGrp="1"/>
          </p:cNvSpPr>
          <p:nvPr>
            <p:ph type="subTitle" idx="1"/>
          </p:nvPr>
        </p:nvSpPr>
        <p:spPr>
          <a:xfrm>
            <a:off x="1482811" y="4994233"/>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2614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0025AF-5E4F-4D49-8160-E74C29DED2A5}"/>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6" name="Slide Number Placeholder 5">
            <a:extLst>
              <a:ext uri="{FF2B5EF4-FFF2-40B4-BE49-F238E27FC236}">
                <a16:creationId xmlns:a16="http://schemas.microsoft.com/office/drawing/2014/main" id="{A3EA8126-194C-48E7-A3CD-8ECB0A574DEC}"/>
              </a:ext>
            </a:extLst>
          </p:cNvPr>
          <p:cNvSpPr>
            <a:spLocks noGrp="1"/>
          </p:cNvSpPr>
          <p:nvPr>
            <p:ph type="sldNum" sz="quarter" idx="12"/>
          </p:nvPr>
        </p:nvSpPr>
        <p:spPr>
          <a:xfrm>
            <a:off x="9080157" y="6397540"/>
            <a:ext cx="2774092" cy="242158"/>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04007659-8ED3-4B00-BF76-EFDE3DE61839}" type="slidenum">
              <a:rPr lang="en-US" smtClean="0"/>
              <a:pPr/>
              <a:t>‹#›</a:t>
            </a:fld>
            <a:endParaRPr lang="en-US"/>
          </a:p>
        </p:txBody>
      </p:sp>
    </p:spTree>
    <p:extLst>
      <p:ext uri="{BB962C8B-B14F-4D97-AF65-F5344CB8AC3E}">
        <p14:creationId xmlns:p14="http://schemas.microsoft.com/office/powerpoint/2010/main" val="19362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A14456-5279-4091-8795-9CCFC861AB9E}"/>
              </a:ext>
            </a:extLst>
          </p:cNvPr>
          <p:cNvSpPr>
            <a:spLocks noGrp="1"/>
          </p:cNvSpPr>
          <p:nvPr>
            <p:ph type="sldNum" sz="quarter" idx="12"/>
          </p:nvPr>
        </p:nvSpPr>
        <p:spPr>
          <a:xfrm>
            <a:off x="9014254" y="6492875"/>
            <a:ext cx="27432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04007659-8ED3-4B00-BF76-EFDE3DE61839}" type="slidenum">
              <a:rPr lang="en-US" smtClean="0"/>
              <a:pPr/>
              <a:t>‹#›</a:t>
            </a:fld>
            <a:endParaRPr lang="en-US"/>
          </a:p>
        </p:txBody>
      </p:sp>
    </p:spTree>
    <p:extLst>
      <p:ext uri="{BB962C8B-B14F-4D97-AF65-F5344CB8AC3E}">
        <p14:creationId xmlns:p14="http://schemas.microsoft.com/office/powerpoint/2010/main" val="333146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5EFACB-C4CB-C84C-B74D-3928C0C2257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566737" y="4360430"/>
            <a:ext cx="11058525" cy="731335"/>
          </a:xfrm>
          <a:prstGeom prst="rect">
            <a:avLst/>
          </a:prstGeom>
        </p:spPr>
        <p:txBody>
          <a:bodyPr/>
          <a:lstStyle>
            <a:lvl1pPr marL="0" indent="0" algn="ctr">
              <a:buNone/>
              <a:defRPr sz="4000" b="1"/>
            </a:lvl1pPr>
            <a:lvl2pPr marL="457200" indent="0">
              <a:buNone/>
              <a:defRPr sz="4000"/>
            </a:lvl2pPr>
            <a:lvl3pPr marL="914400" indent="0">
              <a:buNone/>
              <a:defRPr sz="4000"/>
            </a:lvl3pPr>
            <a:lvl4pPr marL="1371600" indent="0">
              <a:buNone/>
              <a:defRPr sz="4000"/>
            </a:lvl4pPr>
            <a:lvl5pPr marL="1828800" indent="0">
              <a:buNone/>
              <a:defRPr sz="4000"/>
            </a:lvl5pPr>
          </a:lstStyle>
          <a:p>
            <a:pPr lvl="0"/>
            <a:r>
              <a:rPr lang="en-US"/>
              <a:t>Presentation Name</a:t>
            </a:r>
          </a:p>
        </p:txBody>
      </p:sp>
      <p:sp>
        <p:nvSpPr>
          <p:cNvPr id="6" name="Text Placeholder 5"/>
          <p:cNvSpPr>
            <a:spLocks noGrp="1"/>
          </p:cNvSpPr>
          <p:nvPr>
            <p:ph type="body" sz="quarter" idx="11" hasCustomPrompt="1"/>
          </p:nvPr>
        </p:nvSpPr>
        <p:spPr>
          <a:xfrm>
            <a:off x="568325" y="5208054"/>
            <a:ext cx="11077575" cy="1530350"/>
          </a:xfrm>
          <a:prstGeom prst="rect">
            <a:avLst/>
          </a:prstGeom>
        </p:spPr>
        <p:txBody>
          <a:bodyPr/>
          <a:lstStyle>
            <a:lvl1pPr marL="0" indent="0" algn="ctr">
              <a:buNone/>
              <a:defRPr sz="2800" baseline="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Presenter Name, Title</a:t>
            </a:r>
          </a:p>
          <a:p>
            <a:pPr lvl="0"/>
            <a:r>
              <a:rPr lang="en-US"/>
              <a:t>Date</a:t>
            </a:r>
            <a:br>
              <a:rPr lang="en-US"/>
            </a:br>
            <a:endParaRPr lang="en-US"/>
          </a:p>
        </p:txBody>
      </p:sp>
    </p:spTree>
    <p:extLst>
      <p:ext uri="{BB962C8B-B14F-4D97-AF65-F5344CB8AC3E}">
        <p14:creationId xmlns:p14="http://schemas.microsoft.com/office/powerpoint/2010/main" val="697363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998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6F1A1-8962-0146-8B7A-4F235F44599F}" type="slidenum">
              <a:rPr lang="en-US" smtClean="0"/>
              <a:t>‹#›</a:t>
            </a:fld>
            <a:endParaRPr lang="en-US"/>
          </a:p>
        </p:txBody>
      </p:sp>
    </p:spTree>
    <p:extLst>
      <p:ext uri="{BB962C8B-B14F-4D97-AF65-F5344CB8AC3E}">
        <p14:creationId xmlns:p14="http://schemas.microsoft.com/office/powerpoint/2010/main" val="1663747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2137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mailto:Ewalker@detroitchamber.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013A-3BE8-4B57-954B-EFF5089183C4}"/>
              </a:ext>
            </a:extLst>
          </p:cNvPr>
          <p:cNvSpPr>
            <a:spLocks noGrp="1"/>
          </p:cNvSpPr>
          <p:nvPr>
            <p:ph type="ctrTitle"/>
          </p:nvPr>
        </p:nvSpPr>
        <p:spPr>
          <a:xfrm>
            <a:off x="629371" y="2514558"/>
            <a:ext cx="9997440" cy="2387600"/>
          </a:xfrm>
        </p:spPr>
        <p:txBody>
          <a:bodyPr lIns="91440" tIns="45720" rIns="91440" bIns="45720" anchor="b">
            <a:normAutofit/>
          </a:bodyPr>
          <a:lstStyle/>
          <a:p>
            <a:r>
              <a:rPr lang="en-US">
                <a:solidFill>
                  <a:srgbClr val="252424"/>
                </a:solidFill>
                <a:latin typeface="Arial"/>
                <a:cs typeface="Arial"/>
              </a:rPr>
              <a:t>Building the School To Industry </a:t>
            </a:r>
            <a:r>
              <a:rPr lang="en-US">
                <a:solidFill>
                  <a:srgbClr val="070706"/>
                </a:solidFill>
                <a:latin typeface="Arial"/>
                <a:cs typeface="Arial"/>
              </a:rPr>
              <a:t>Pipeline</a:t>
            </a:r>
            <a:endParaRPr lang="en-US"/>
          </a:p>
        </p:txBody>
      </p:sp>
      <p:sp>
        <p:nvSpPr>
          <p:cNvPr id="3" name="Subtitle 2">
            <a:extLst>
              <a:ext uri="{FF2B5EF4-FFF2-40B4-BE49-F238E27FC236}">
                <a16:creationId xmlns:a16="http://schemas.microsoft.com/office/drawing/2014/main" id="{2CA21FF3-513C-4F44-937C-638459968CB9}"/>
              </a:ext>
            </a:extLst>
          </p:cNvPr>
          <p:cNvSpPr>
            <a:spLocks noGrp="1"/>
          </p:cNvSpPr>
          <p:nvPr>
            <p:ph type="subTitle" idx="1"/>
          </p:nvPr>
        </p:nvSpPr>
        <p:spPr/>
        <p:txBody>
          <a:bodyPr lIns="91440" tIns="45720" rIns="91440" bIns="45720" anchor="t"/>
          <a:lstStyle/>
          <a:p>
            <a:r>
              <a:rPr lang="en-US" dirty="0">
                <a:latin typeface="Arial"/>
                <a:cs typeface="Arial"/>
              </a:rPr>
              <a:t>MCEEA Region 3 Update Meeting</a:t>
            </a:r>
          </a:p>
          <a:p>
            <a:r>
              <a:rPr lang="en-US" dirty="0">
                <a:latin typeface="Arial"/>
                <a:cs typeface="Arial"/>
              </a:rPr>
              <a:t>May 2023</a:t>
            </a:r>
          </a:p>
        </p:txBody>
      </p:sp>
    </p:spTree>
    <p:extLst>
      <p:ext uri="{BB962C8B-B14F-4D97-AF65-F5344CB8AC3E}">
        <p14:creationId xmlns:p14="http://schemas.microsoft.com/office/powerpoint/2010/main" val="240604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9A97-91DD-412B-8059-8F570663AAF6}"/>
              </a:ext>
            </a:extLst>
          </p:cNvPr>
          <p:cNvSpPr txBox="1">
            <a:spLocks/>
          </p:cNvSpPr>
          <p:nvPr/>
        </p:nvSpPr>
        <p:spPr>
          <a:xfrm>
            <a:off x="265544" y="333051"/>
            <a:ext cx="11435675" cy="1015301"/>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a:cs typeface="Arial"/>
              </a:rPr>
              <a:t>Resources with the Detroit Regional Chamber</a:t>
            </a:r>
            <a:endParaRPr lang="en-US" sz="4000" dirty="0"/>
          </a:p>
        </p:txBody>
      </p:sp>
      <p:sp>
        <p:nvSpPr>
          <p:cNvPr id="3" name="TextBox 2">
            <a:extLst>
              <a:ext uri="{FF2B5EF4-FFF2-40B4-BE49-F238E27FC236}">
                <a16:creationId xmlns:a16="http://schemas.microsoft.com/office/drawing/2014/main" id="{10B3E098-08D0-4597-840B-F4130A0F461E}"/>
              </a:ext>
            </a:extLst>
          </p:cNvPr>
          <p:cNvSpPr txBox="1"/>
          <p:nvPr/>
        </p:nvSpPr>
        <p:spPr>
          <a:xfrm>
            <a:off x="554976" y="1507066"/>
            <a:ext cx="10942757" cy="3347840"/>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defRPr/>
            </a:pPr>
            <a:r>
              <a:rPr lang="en-US" sz="2400" dirty="0">
                <a:latin typeface="Arial"/>
                <a:cs typeface="Arial"/>
              </a:rPr>
              <a:t>The Detroit Regional Talent Compact</a:t>
            </a:r>
            <a:endParaRPr lang="en-US" dirty="0"/>
          </a:p>
          <a:p>
            <a:pPr marL="342900" indent="-342900">
              <a:lnSpc>
                <a:spcPct val="150000"/>
              </a:lnSpc>
              <a:buFont typeface="Arial" panose="020B0604020202020204" pitchFamily="34" charset="0"/>
              <a:buChar char="•"/>
              <a:defRPr/>
            </a:pPr>
            <a:r>
              <a:rPr lang="en-US" sz="2400" dirty="0">
                <a:latin typeface="Arial"/>
                <a:cs typeface="Arial"/>
              </a:rPr>
              <a:t>Workforce Development Toolkit</a:t>
            </a:r>
            <a:endParaRPr lang="en-US" sz="2400" dirty="0">
              <a:solidFill>
                <a:prstClr val="black"/>
              </a:solidFill>
              <a:latin typeface="Arial"/>
              <a:cs typeface="Arial"/>
            </a:endParaRPr>
          </a:p>
          <a:p>
            <a:pPr marL="342900" indent="-342900">
              <a:lnSpc>
                <a:spcPct val="150000"/>
              </a:lnSpc>
              <a:buFont typeface="Arial" panose="020B0604020202020204" pitchFamily="34" charset="0"/>
              <a:buChar char="•"/>
              <a:defRPr/>
            </a:pPr>
            <a:r>
              <a:rPr lang="en-US" sz="2400" dirty="0">
                <a:latin typeface="Arial"/>
                <a:cs typeface="Arial"/>
              </a:rPr>
              <a:t>Detroit Reconnect</a:t>
            </a:r>
            <a:endParaRPr lang="en-US" sz="2400" dirty="0">
              <a:solidFill>
                <a:prstClr val="black"/>
              </a:solidFill>
              <a:latin typeface="Arial"/>
              <a:cs typeface="Arial"/>
            </a:endParaRPr>
          </a:p>
          <a:p>
            <a:pPr marL="342900" indent="-342900">
              <a:lnSpc>
                <a:spcPct val="150000"/>
              </a:lnSpc>
              <a:buFont typeface="Arial" panose="020B0604020202020204" pitchFamily="34" charset="0"/>
              <a:buChar char="•"/>
              <a:defRPr/>
            </a:pPr>
            <a:r>
              <a:rPr lang="en-US" sz="2400" dirty="0">
                <a:latin typeface="Arial"/>
                <a:cs typeface="Arial"/>
              </a:rPr>
              <a:t>Detroit Promise</a:t>
            </a:r>
            <a:endParaRPr lang="en-US" sz="2400" dirty="0">
              <a:solidFill>
                <a:prstClr val="black"/>
              </a:solidFill>
              <a:latin typeface="Arial"/>
              <a:cs typeface="Arial"/>
            </a:endParaRPr>
          </a:p>
          <a:p>
            <a:pPr marL="342900" indent="-342900">
              <a:lnSpc>
                <a:spcPct val="150000"/>
              </a:lnSpc>
              <a:buFont typeface="Arial" panose="020B0604020202020204" pitchFamily="34" charset="0"/>
              <a:buChar char="•"/>
              <a:defRPr/>
            </a:pPr>
            <a:r>
              <a:rPr lang="en-US" sz="2400" dirty="0">
                <a:latin typeface="Arial"/>
                <a:cs typeface="Arial"/>
              </a:rPr>
              <a:t>Let's Detroit</a:t>
            </a:r>
            <a:endParaRPr lang="en-US" sz="2400" dirty="0">
              <a:solidFill>
                <a:prstClr val="black"/>
              </a:solidFill>
              <a:latin typeface="Arial"/>
              <a:cs typeface="Arial"/>
            </a:endParaRPr>
          </a:p>
          <a:p>
            <a:pPr marR="0" lvl="0" algn="l" defTabSz="914400" rtl="0" eaLnBrk="1" fontAlgn="auto" latinLnBrk="0" hangingPunct="1">
              <a:lnSpc>
                <a:spcPct val="150000"/>
              </a:lnSpc>
              <a:spcBef>
                <a:spcPts val="0"/>
              </a:spcBef>
              <a:spcAft>
                <a:spcPts val="0"/>
              </a:spcAft>
              <a:buClrTx/>
              <a:buSzTx/>
              <a:tabLst/>
              <a:defRPr/>
            </a:pPr>
            <a:endParaRPr lang="en-US" sz="2400" dirty="0">
              <a:latin typeface="Arial"/>
              <a:cs typeface="Arial"/>
            </a:endParaRPr>
          </a:p>
        </p:txBody>
      </p:sp>
    </p:spTree>
    <p:extLst>
      <p:ext uri="{BB962C8B-B14F-4D97-AF65-F5344CB8AC3E}">
        <p14:creationId xmlns:p14="http://schemas.microsoft.com/office/powerpoint/2010/main" val="26859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9A97-91DD-412B-8059-8F570663AAF6}"/>
              </a:ext>
            </a:extLst>
          </p:cNvPr>
          <p:cNvSpPr txBox="1">
            <a:spLocks/>
          </p:cNvSpPr>
          <p:nvPr/>
        </p:nvSpPr>
        <p:spPr>
          <a:xfrm>
            <a:off x="265544" y="333051"/>
            <a:ext cx="11435675" cy="10153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Questions and Discussion</a:t>
            </a:r>
          </a:p>
        </p:txBody>
      </p:sp>
      <p:sp>
        <p:nvSpPr>
          <p:cNvPr id="3" name="TextBox 2">
            <a:extLst>
              <a:ext uri="{FF2B5EF4-FFF2-40B4-BE49-F238E27FC236}">
                <a16:creationId xmlns:a16="http://schemas.microsoft.com/office/drawing/2014/main" id="{10B3E098-08D0-4597-840B-F4130A0F461E}"/>
              </a:ext>
            </a:extLst>
          </p:cNvPr>
          <p:cNvSpPr txBox="1"/>
          <p:nvPr/>
        </p:nvSpPr>
        <p:spPr>
          <a:xfrm>
            <a:off x="626617" y="1350758"/>
            <a:ext cx="10942757" cy="2793842"/>
          </a:xfrm>
          <a:prstGeom prst="rect">
            <a:avLst/>
          </a:prstGeom>
          <a:noFill/>
        </p:spPr>
        <p:txBody>
          <a:bodyPr wrap="square" lIns="91440" tIns="45720" rIns="91440" bIns="45720" rtlCol="0" anchor="t">
            <a:spAutoFit/>
          </a:bodyPr>
          <a:lstStyle/>
          <a:p>
            <a:pPr algn="ctr">
              <a:lnSpc>
                <a:spcPct val="150000"/>
              </a:lnSpc>
              <a:defRPr/>
            </a:pPr>
            <a:r>
              <a:rPr lang="en-US" sz="2400" dirty="0">
                <a:latin typeface="Arial"/>
                <a:cs typeface="Arial"/>
              </a:rPr>
              <a:t>Thank you! </a:t>
            </a:r>
            <a:endParaRPr lang="en-US" dirty="0">
              <a:cs typeface="Calibri" panose="020F0502020204030204"/>
            </a:endParaRPr>
          </a:p>
          <a:p>
            <a:pPr marL="342900" indent="-342900">
              <a:lnSpc>
                <a:spcPct val="150000"/>
              </a:lnSpc>
              <a:buFont typeface="Arial" panose="020B0604020202020204" pitchFamily="34" charset="0"/>
              <a:buChar char="•"/>
              <a:defRPr/>
            </a:pPr>
            <a:r>
              <a:rPr lang="en-US" sz="2400" dirty="0">
                <a:latin typeface="Arial"/>
                <a:cs typeface="Arial"/>
              </a:rPr>
              <a:t>For further questions you can reach me at: </a:t>
            </a:r>
          </a:p>
          <a:p>
            <a:pPr marL="800100" lvl="1" indent="-342900">
              <a:lnSpc>
                <a:spcPct val="150000"/>
              </a:lnSpc>
              <a:buFont typeface="Arial" panose="020B0604020202020204" pitchFamily="34" charset="0"/>
              <a:buChar char="•"/>
              <a:defRPr/>
            </a:pPr>
            <a:r>
              <a:rPr lang="en-US" sz="2400" dirty="0">
                <a:latin typeface="Arial"/>
                <a:cs typeface="Arial"/>
                <a:hlinkClick r:id="rId2"/>
              </a:rPr>
              <a:t>Ewalker@detroitchamber.com</a:t>
            </a:r>
            <a:endParaRPr lang="en-US" sz="2400" dirty="0">
              <a:latin typeface="Arial"/>
              <a:cs typeface="Arial"/>
            </a:endParaRPr>
          </a:p>
          <a:p>
            <a:pPr marL="800100" lvl="1" indent="-342900">
              <a:lnSpc>
                <a:spcPct val="150000"/>
              </a:lnSpc>
              <a:buFont typeface="Arial" panose="020B0604020202020204" pitchFamily="34" charset="0"/>
              <a:buChar char="•"/>
              <a:defRPr/>
            </a:pPr>
            <a:r>
              <a:rPr lang="en-US" sz="2400" dirty="0">
                <a:solidFill>
                  <a:schemeClr val="accent1">
                    <a:lumMod val="75000"/>
                  </a:schemeClr>
                </a:solidFill>
                <a:latin typeface="Arial"/>
                <a:ea typeface="+mn-lt"/>
                <a:cs typeface="+mn-lt"/>
              </a:rPr>
              <a:t>https://www.linkedin.com/in/erinlwalker00</a:t>
            </a:r>
            <a:endParaRPr lang="en-US" sz="2400">
              <a:solidFill>
                <a:schemeClr val="accent1">
                  <a:lumMod val="75000"/>
                </a:schemeClr>
              </a:solidFill>
              <a:latin typeface="Arial"/>
              <a:cs typeface="Arial"/>
            </a:endParaRPr>
          </a:p>
          <a:p>
            <a:pPr lvl="1">
              <a:lnSpc>
                <a:spcPct val="150000"/>
              </a:lnSpc>
              <a:defRPr/>
            </a:pPr>
            <a:endParaRPr lang="en-US" sz="2400" dirty="0">
              <a:solidFill>
                <a:prstClr val="black"/>
              </a:solidFill>
              <a:latin typeface="Arial"/>
              <a:cs typeface="Arial"/>
            </a:endParaRPr>
          </a:p>
        </p:txBody>
      </p:sp>
    </p:spTree>
    <p:extLst>
      <p:ext uri="{BB962C8B-B14F-4D97-AF65-F5344CB8AC3E}">
        <p14:creationId xmlns:p14="http://schemas.microsoft.com/office/powerpoint/2010/main" val="194092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9A97-91DD-412B-8059-8F570663AAF6}"/>
              </a:ext>
            </a:extLst>
          </p:cNvPr>
          <p:cNvSpPr txBox="1">
            <a:spLocks/>
          </p:cNvSpPr>
          <p:nvPr/>
        </p:nvSpPr>
        <p:spPr>
          <a:xfrm>
            <a:off x="526578" y="440838"/>
            <a:ext cx="11435675" cy="1015301"/>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a:cs typeface="Arial"/>
              </a:rPr>
              <a:t>Agenda</a:t>
            </a:r>
          </a:p>
        </p:txBody>
      </p:sp>
      <p:sp>
        <p:nvSpPr>
          <p:cNvPr id="9" name="TextBox 8">
            <a:extLst>
              <a:ext uri="{FF2B5EF4-FFF2-40B4-BE49-F238E27FC236}">
                <a16:creationId xmlns:a16="http://schemas.microsoft.com/office/drawing/2014/main" id="{A758B223-FEF5-4E98-82BC-3B06DF336EE2}"/>
              </a:ext>
            </a:extLst>
          </p:cNvPr>
          <p:cNvSpPr txBox="1"/>
          <p:nvPr/>
        </p:nvSpPr>
        <p:spPr>
          <a:xfrm>
            <a:off x="438016" y="1367257"/>
            <a:ext cx="10942757" cy="3076548"/>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defRPr/>
            </a:pPr>
            <a:r>
              <a:rPr lang="en-US" sz="2200" dirty="0">
                <a:latin typeface="Arial"/>
                <a:cs typeface="Arial"/>
              </a:rPr>
              <a:t>The importance of School-to-Industry Pipeline</a:t>
            </a:r>
          </a:p>
          <a:p>
            <a:pPr marL="342900" indent="-342900">
              <a:lnSpc>
                <a:spcPct val="150000"/>
              </a:lnSpc>
              <a:buFont typeface="Arial" panose="020B0604020202020204" pitchFamily="34" charset="0"/>
              <a:buChar char="•"/>
              <a:defRPr/>
            </a:pPr>
            <a:r>
              <a:rPr lang="en-US" sz="2200" dirty="0">
                <a:latin typeface="Arial"/>
                <a:cs typeface="Arial"/>
              </a:rPr>
              <a:t>Challenges and Barriers </a:t>
            </a:r>
            <a:endParaRPr lang="en-US" sz="2200" dirty="0">
              <a:solidFill>
                <a:prstClr val="black"/>
              </a:solidFill>
              <a:latin typeface="Arial"/>
              <a:cs typeface="Arial"/>
            </a:endParaRPr>
          </a:p>
          <a:p>
            <a:pPr marL="342900" indent="-342900">
              <a:lnSpc>
                <a:spcPct val="150000"/>
              </a:lnSpc>
              <a:buFont typeface="Arial" panose="020B0604020202020204" pitchFamily="34" charset="0"/>
              <a:buChar char="•"/>
              <a:defRPr/>
            </a:pPr>
            <a:r>
              <a:rPr lang="en-US" sz="2200" dirty="0">
                <a:latin typeface="Arial"/>
                <a:cs typeface="Arial"/>
              </a:rPr>
              <a:t>Strategies for Transitioning</a:t>
            </a:r>
            <a:endParaRPr lang="en-US" sz="2200" dirty="0">
              <a:solidFill>
                <a:prstClr val="black"/>
              </a:solidFill>
              <a:latin typeface="Arial"/>
              <a:cs typeface="Arial"/>
            </a:endParaRPr>
          </a:p>
          <a:p>
            <a:pPr marL="342900" indent="-342900">
              <a:lnSpc>
                <a:spcPct val="150000"/>
              </a:lnSpc>
              <a:buFont typeface="Arial" panose="020B0604020202020204" pitchFamily="34" charset="0"/>
              <a:buChar char="•"/>
              <a:defRPr/>
            </a:pPr>
            <a:r>
              <a:rPr lang="en-US" sz="2200" dirty="0">
                <a:latin typeface="Arial"/>
                <a:cs typeface="Arial"/>
              </a:rPr>
              <a:t>Engaging Employers</a:t>
            </a:r>
          </a:p>
          <a:p>
            <a:pPr marL="342900" indent="-342900">
              <a:lnSpc>
                <a:spcPct val="150000"/>
              </a:lnSpc>
              <a:buFont typeface="Arial" panose="020B0604020202020204" pitchFamily="34" charset="0"/>
              <a:buChar char="•"/>
              <a:defRPr/>
            </a:pPr>
            <a:r>
              <a:rPr lang="en-US" sz="2200" dirty="0">
                <a:latin typeface="Arial"/>
                <a:cs typeface="Arial"/>
              </a:rPr>
              <a:t>Measuring Success</a:t>
            </a:r>
          </a:p>
          <a:p>
            <a:pPr marL="342900" indent="-342900">
              <a:lnSpc>
                <a:spcPct val="150000"/>
              </a:lnSpc>
              <a:buFont typeface="Arial" panose="020B0604020202020204" pitchFamily="34" charset="0"/>
              <a:buChar char="•"/>
              <a:defRPr/>
            </a:pPr>
            <a:r>
              <a:rPr lang="en-US" sz="2200" dirty="0">
                <a:latin typeface="Arial"/>
                <a:cs typeface="Arial"/>
              </a:rPr>
              <a:t>Funding and Sustainability</a:t>
            </a:r>
            <a:endParaRPr lang="en-US" sz="2200" dirty="0">
              <a:solidFill>
                <a:prstClr val="black"/>
              </a:solidFill>
              <a:latin typeface="Arial"/>
              <a:cs typeface="Arial"/>
            </a:endParaRPr>
          </a:p>
        </p:txBody>
      </p:sp>
    </p:spTree>
    <p:extLst>
      <p:ext uri="{BB962C8B-B14F-4D97-AF65-F5344CB8AC3E}">
        <p14:creationId xmlns:p14="http://schemas.microsoft.com/office/powerpoint/2010/main" val="389451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9A97-91DD-412B-8059-8F570663AAF6}"/>
              </a:ext>
            </a:extLst>
          </p:cNvPr>
          <p:cNvSpPr txBox="1">
            <a:spLocks/>
          </p:cNvSpPr>
          <p:nvPr/>
        </p:nvSpPr>
        <p:spPr>
          <a:xfrm>
            <a:off x="265544" y="333051"/>
            <a:ext cx="11435675" cy="1015301"/>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a:cs typeface="Arial"/>
              </a:rPr>
              <a:t>Importance of School-To-Industry Pipelines</a:t>
            </a:r>
            <a:endParaRPr lang="en-US" sz="4000" dirty="0">
              <a:latin typeface="Arial"/>
              <a:cs typeface="Arial"/>
            </a:endParaRPr>
          </a:p>
          <a:p>
            <a:endParaRPr lang="en-US" b="1" dirty="0">
              <a:latin typeface="Arial" panose="020B0604020202020204" pitchFamily="34" charset="0"/>
              <a:cs typeface="Arial" panose="020B0604020202020204" pitchFamily="34" charset="0"/>
            </a:endParaRPr>
          </a:p>
        </p:txBody>
      </p:sp>
      <p:sp>
        <p:nvSpPr>
          <p:cNvPr id="4" name="AutoShape 32">
            <a:extLst>
              <a:ext uri="{FF2B5EF4-FFF2-40B4-BE49-F238E27FC236}">
                <a16:creationId xmlns:a16="http://schemas.microsoft.com/office/drawing/2014/main" id="{47F99930-E37E-4534-9243-1C228DC9476B}"/>
              </a:ext>
            </a:extLst>
          </p:cNvPr>
          <p:cNvSpPr>
            <a:spLocks noChangeArrowheads="1"/>
          </p:cNvSpPr>
          <p:nvPr/>
        </p:nvSpPr>
        <p:spPr bwMode="gray">
          <a:xfrm>
            <a:off x="442113" y="2329498"/>
            <a:ext cx="2179112" cy="545926"/>
          </a:xfrm>
          <a:prstGeom prst="chevron">
            <a:avLst>
              <a:gd name="adj" fmla="val 34952"/>
            </a:avLst>
          </a:prstGeom>
          <a:solidFill>
            <a:schemeClr val="accent3"/>
          </a:solidFill>
          <a:ln w="12700" cap="rnd" algn="ctr">
            <a:noFill/>
            <a:miter lim="800000"/>
            <a:headEnd/>
            <a:tailEnd/>
          </a:ln>
        </p:spPr>
        <p:txBody>
          <a:bodyPr lIns="182880" tIns="45720" rIns="91440" bIns="45720" anchor="ctr" anchorCtr="0">
            <a:noAutofit/>
          </a:bodyPr>
          <a:lstStyle/>
          <a:p>
            <a:pPr algn="ctr">
              <a:defRPr/>
            </a:pPr>
            <a:r>
              <a:rPr lang="en-US" b="1" dirty="0">
                <a:solidFill>
                  <a:schemeClr val="bg1"/>
                </a:solidFill>
                <a:latin typeface="Calibri" panose="020F0502020204030204"/>
              </a:rPr>
              <a:t>ACCESS TO TALENT</a:t>
            </a:r>
            <a:endParaRPr lang="en-US" sz="1600" dirty="0">
              <a:solidFill>
                <a:schemeClr val="bg1"/>
              </a:solidFill>
              <a:cs typeface="Calibri" panose="020F0502020204030204"/>
            </a:endParaRPr>
          </a:p>
        </p:txBody>
      </p:sp>
      <p:sp>
        <p:nvSpPr>
          <p:cNvPr id="5" name="AutoShape 32">
            <a:extLst>
              <a:ext uri="{FF2B5EF4-FFF2-40B4-BE49-F238E27FC236}">
                <a16:creationId xmlns:a16="http://schemas.microsoft.com/office/drawing/2014/main" id="{F0B9DE2B-B3C9-4D7D-A167-B27F47125E4E}"/>
              </a:ext>
            </a:extLst>
          </p:cNvPr>
          <p:cNvSpPr>
            <a:spLocks noChangeArrowheads="1"/>
          </p:cNvSpPr>
          <p:nvPr/>
        </p:nvSpPr>
        <p:spPr bwMode="gray">
          <a:xfrm>
            <a:off x="432656" y="4155342"/>
            <a:ext cx="2185002" cy="545926"/>
          </a:xfrm>
          <a:prstGeom prst="chevron">
            <a:avLst>
              <a:gd name="adj" fmla="val 34952"/>
            </a:avLst>
          </a:prstGeom>
          <a:solidFill>
            <a:srgbClr val="B01F10"/>
          </a:solidFill>
          <a:ln w="12700" cap="rnd" algn="ctr">
            <a:noFill/>
            <a:miter lim="800000"/>
            <a:headEnd/>
            <a:tailEnd/>
          </a:ln>
        </p:spPr>
        <p:txBody>
          <a:bodyPr lIns="182880" tIns="45720" rIns="91440" bIns="45720" anchor="ctr" anchorCtr="0">
            <a:noAutofit/>
          </a:bodyPr>
          <a:lstStyle/>
          <a:p>
            <a:pPr algn="ctr">
              <a:defRPr/>
            </a:pPr>
            <a:r>
              <a:rPr lang="en-US" sz="1600" b="1" dirty="0">
                <a:solidFill>
                  <a:schemeClr val="bg1"/>
                </a:solidFill>
                <a:latin typeface="Calibri" panose="020F0502020204030204"/>
              </a:rPr>
              <a:t>UNEMPLOYMENT REDUCTION</a:t>
            </a:r>
            <a:endParaRPr lang="en-US" sz="1600" b="1" i="0" u="none" strike="noStrike" kern="1200" cap="none" spc="0" normalizeH="0" baseline="0" noProof="0" dirty="0">
              <a:ln>
                <a:noFill/>
              </a:ln>
              <a:solidFill>
                <a:schemeClr val="bg1"/>
              </a:solidFill>
              <a:effectLst/>
              <a:uLnTx/>
              <a:uFillTx/>
              <a:latin typeface="Calibri" panose="020F0502020204030204"/>
              <a:cs typeface="Calibri"/>
            </a:endParaRPr>
          </a:p>
        </p:txBody>
      </p:sp>
      <p:sp>
        <p:nvSpPr>
          <p:cNvPr id="6" name="AutoShape 32">
            <a:extLst>
              <a:ext uri="{FF2B5EF4-FFF2-40B4-BE49-F238E27FC236}">
                <a16:creationId xmlns:a16="http://schemas.microsoft.com/office/drawing/2014/main" id="{CA706A83-D2AA-43F0-94E9-CC239B243584}"/>
              </a:ext>
            </a:extLst>
          </p:cNvPr>
          <p:cNvSpPr>
            <a:spLocks noChangeArrowheads="1"/>
          </p:cNvSpPr>
          <p:nvPr/>
        </p:nvSpPr>
        <p:spPr bwMode="gray">
          <a:xfrm>
            <a:off x="433276" y="5115399"/>
            <a:ext cx="2185002" cy="545926"/>
          </a:xfrm>
          <a:prstGeom prst="chevron">
            <a:avLst>
              <a:gd name="adj" fmla="val 34952"/>
            </a:avLst>
          </a:prstGeom>
          <a:solidFill>
            <a:srgbClr val="203864"/>
          </a:solidFill>
          <a:ln w="12700" cap="rnd" algn="ctr">
            <a:noFill/>
            <a:miter lim="800000"/>
            <a:headEnd/>
            <a:tailEnd/>
          </a:ln>
        </p:spPr>
        <p:txBody>
          <a:bodyPr lIns="182880" tIns="45720" rIns="91440" bIns="45720" anchor="ctr" anchorCtr="0">
            <a:noAutofit/>
          </a:bodyPr>
          <a:lstStyle/>
          <a:p>
            <a:pPr algn="ctr">
              <a:defRPr/>
            </a:pPr>
            <a:r>
              <a:rPr lang="en-US" b="1" dirty="0">
                <a:solidFill>
                  <a:schemeClr val="bg1"/>
                </a:solidFill>
                <a:latin typeface="Calibri" panose="020F0502020204030204"/>
              </a:rPr>
              <a:t>ECONOMIC </a:t>
            </a:r>
          </a:p>
          <a:p>
            <a:pPr algn="ctr">
              <a:defRPr/>
            </a:pPr>
            <a:r>
              <a:rPr lang="en-US" b="1" dirty="0">
                <a:solidFill>
                  <a:schemeClr val="bg1"/>
                </a:solidFill>
                <a:latin typeface="Calibri" panose="020F0502020204030204"/>
              </a:rPr>
              <a:t>GROWTH</a:t>
            </a:r>
            <a:endParaRPr lang="en-US" b="1" i="0" u="none" strike="noStrike" kern="1200" cap="none" spc="0" normalizeH="0" baseline="0" noProof="0" dirty="0">
              <a:ln>
                <a:noFill/>
              </a:ln>
              <a:solidFill>
                <a:schemeClr val="bg1"/>
              </a:solidFill>
              <a:effectLst/>
              <a:uLnTx/>
              <a:uFillTx/>
              <a:latin typeface="Calibri" panose="020F0502020204030204"/>
              <a:cs typeface="Calibri"/>
            </a:endParaRPr>
          </a:p>
        </p:txBody>
      </p:sp>
      <p:sp>
        <p:nvSpPr>
          <p:cNvPr id="7" name="AutoShape 32">
            <a:extLst>
              <a:ext uri="{FF2B5EF4-FFF2-40B4-BE49-F238E27FC236}">
                <a16:creationId xmlns:a16="http://schemas.microsoft.com/office/drawing/2014/main" id="{F1C5D7B9-2413-4F0C-AA0F-1CA5A7E52A14}"/>
              </a:ext>
            </a:extLst>
          </p:cNvPr>
          <p:cNvSpPr>
            <a:spLocks noChangeArrowheads="1"/>
          </p:cNvSpPr>
          <p:nvPr/>
        </p:nvSpPr>
        <p:spPr bwMode="gray">
          <a:xfrm>
            <a:off x="433388" y="1343773"/>
            <a:ext cx="2179637" cy="564052"/>
          </a:xfrm>
          <a:prstGeom prst="chevron">
            <a:avLst>
              <a:gd name="adj" fmla="val 34952"/>
            </a:avLst>
          </a:prstGeom>
          <a:solidFill>
            <a:srgbClr val="203864"/>
          </a:solidFill>
          <a:ln w="12700" cap="rnd" algn="ctr">
            <a:noFill/>
            <a:miter lim="800000"/>
            <a:headEnd/>
            <a:tailEnd/>
          </a:ln>
        </p:spPr>
        <p:txBody>
          <a:bodyPr lIns="182880" tIns="45720" rIns="91440" bIns="45720" anchor="ctr" anchorCtr="0">
            <a:noAutofit/>
          </a:bodyPr>
          <a:lstStyle/>
          <a:p>
            <a:pPr algn="ctr">
              <a:defRPr/>
            </a:pPr>
            <a:r>
              <a:rPr lang="en-US" b="1" dirty="0">
                <a:solidFill>
                  <a:schemeClr val="bg1"/>
                </a:solidFill>
                <a:latin typeface="Calibri" panose="020F0502020204030204"/>
              </a:rPr>
              <a:t>ENHANCE</a:t>
            </a:r>
            <a:r>
              <a:rPr lang="en-US" sz="1600" b="1" dirty="0">
                <a:solidFill>
                  <a:schemeClr val="bg1"/>
                </a:solidFill>
                <a:latin typeface="Calibri" panose="020F0502020204030204"/>
              </a:rPr>
              <a:t> </a:t>
            </a:r>
            <a:endParaRPr lang="en-US" sz="1600" dirty="0">
              <a:solidFill>
                <a:schemeClr val="bg1"/>
              </a:solidFill>
              <a:latin typeface="Calibri" panose="020F0502020204030204"/>
            </a:endParaRPr>
          </a:p>
          <a:p>
            <a:pPr algn="ctr">
              <a:defRPr/>
            </a:pPr>
            <a:r>
              <a:rPr lang="en-US" b="1" dirty="0">
                <a:solidFill>
                  <a:schemeClr val="bg1"/>
                </a:solidFill>
                <a:latin typeface="Calibri" panose="020F0502020204030204"/>
              </a:rPr>
              <a:t>READINESS</a:t>
            </a:r>
            <a:endParaRPr lang="en-US" dirty="0">
              <a:solidFill>
                <a:schemeClr val="bg1"/>
              </a:solidFill>
              <a:cs typeface="Calibri"/>
            </a:endParaRPr>
          </a:p>
        </p:txBody>
      </p:sp>
      <p:sp>
        <p:nvSpPr>
          <p:cNvPr id="8" name="AutoShape 32">
            <a:extLst>
              <a:ext uri="{FF2B5EF4-FFF2-40B4-BE49-F238E27FC236}">
                <a16:creationId xmlns:a16="http://schemas.microsoft.com/office/drawing/2014/main" id="{057CBA60-BE6A-4023-BE69-5246C7075911}"/>
              </a:ext>
            </a:extLst>
          </p:cNvPr>
          <p:cNvSpPr>
            <a:spLocks noChangeArrowheads="1"/>
          </p:cNvSpPr>
          <p:nvPr/>
        </p:nvSpPr>
        <p:spPr bwMode="gray">
          <a:xfrm>
            <a:off x="433276" y="3257039"/>
            <a:ext cx="2179112" cy="538033"/>
          </a:xfrm>
          <a:prstGeom prst="chevron">
            <a:avLst>
              <a:gd name="adj" fmla="val 34952"/>
            </a:avLst>
          </a:prstGeom>
          <a:solidFill>
            <a:schemeClr val="accent2"/>
          </a:solidFill>
          <a:ln w="12700" cap="rnd" algn="ctr">
            <a:noFill/>
            <a:miter lim="800000"/>
            <a:headEnd/>
            <a:tailEnd/>
          </a:ln>
        </p:spPr>
        <p:txBody>
          <a:bodyPr lIns="182880" tIns="45720" rIns="91440" bIns="4572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panose="020F0502020204030204"/>
              </a:rPr>
              <a:t>ALIGNMENT</a:t>
            </a:r>
            <a:endParaRPr kumimoji="0" lang="en-US"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60FB6CD-E8D0-4161-8DE5-A7E5BCB0B96C}"/>
              </a:ext>
            </a:extLst>
          </p:cNvPr>
          <p:cNvSpPr txBox="1"/>
          <p:nvPr/>
        </p:nvSpPr>
        <p:spPr>
          <a:xfrm>
            <a:off x="2953062" y="1307247"/>
            <a:ext cx="8429312" cy="707886"/>
          </a:xfrm>
          <a:prstGeom prst="rect">
            <a:avLst/>
          </a:prstGeom>
          <a:noFill/>
        </p:spPr>
        <p:txBody>
          <a:bodyPr wrap="square" lIns="91440" tIns="45720" rIns="91440" bIns="45720" rtlCol="0" anchor="t">
            <a:spAutoFit/>
          </a:bodyPr>
          <a:lstStyle/>
          <a:p>
            <a:pPr>
              <a:defRPr/>
            </a:pPr>
            <a:r>
              <a:rPr lang="en-US" sz="2000" dirty="0">
                <a:solidFill>
                  <a:srgbClr val="374151"/>
                </a:solidFill>
                <a:ea typeface="+mn-lt"/>
                <a:cs typeface="+mn-lt"/>
              </a:rPr>
              <a:t>The School-To-Career Pipeline equips students with the skills, knowledge, and experiences needed to be job-ready upon graduation</a:t>
            </a:r>
            <a:r>
              <a:rPr kumimoji="0" lang="en-US" sz="2000" b="0" u="none" strike="noStrike" kern="1200" cap="none" spc="0" normalizeH="0" baseline="0" noProof="0" dirty="0">
                <a:ln>
                  <a:noFill/>
                </a:ln>
                <a:solidFill>
                  <a:srgbClr val="374151"/>
                </a:solidFill>
                <a:effectLst/>
                <a:uLnTx/>
                <a:uFillTx/>
                <a:ea typeface="+mn-lt"/>
                <a:cs typeface="+mn-lt"/>
              </a:rPr>
              <a:t>.</a:t>
            </a:r>
            <a:endParaRPr lang="en-US" sz="2000">
              <a:ea typeface="+mn-lt"/>
              <a:cs typeface="+mn-lt"/>
            </a:endParaRPr>
          </a:p>
        </p:txBody>
      </p:sp>
      <p:sp>
        <p:nvSpPr>
          <p:cNvPr id="11" name="TextBox 10">
            <a:extLst>
              <a:ext uri="{FF2B5EF4-FFF2-40B4-BE49-F238E27FC236}">
                <a16:creationId xmlns:a16="http://schemas.microsoft.com/office/drawing/2014/main" id="{AE9B8FD7-9502-45F2-AF22-44A95D5CB3A2}"/>
              </a:ext>
            </a:extLst>
          </p:cNvPr>
          <p:cNvSpPr txBox="1"/>
          <p:nvPr/>
        </p:nvSpPr>
        <p:spPr>
          <a:xfrm>
            <a:off x="2953062" y="4041334"/>
            <a:ext cx="8429312" cy="707886"/>
          </a:xfrm>
          <a:prstGeom prst="rect">
            <a:avLst/>
          </a:prstGeom>
          <a:noFill/>
        </p:spPr>
        <p:txBody>
          <a:bodyPr wrap="square" lIns="91440" tIns="45720" rIns="91440" bIns="45720" rtlCol="0" anchor="t">
            <a:spAutoFit/>
          </a:bodyPr>
          <a:lstStyle/>
          <a:p>
            <a:pPr>
              <a:defRPr/>
            </a:pPr>
            <a:r>
              <a:rPr lang="en-US" sz="2000" dirty="0">
                <a:solidFill>
                  <a:srgbClr val="374151"/>
                </a:solidFill>
                <a:ea typeface="+mn-lt"/>
                <a:cs typeface="+mn-lt"/>
              </a:rPr>
              <a:t>By equipping students with the necessary skills and connections, the pipeline improves their ability to secure suitable employment after graduation</a:t>
            </a:r>
            <a:endParaRPr lang="en-US" sz="1600" dirty="0">
              <a:cs typeface="Calibri" panose="020F0502020204030204"/>
            </a:endParaRPr>
          </a:p>
        </p:txBody>
      </p:sp>
      <p:sp>
        <p:nvSpPr>
          <p:cNvPr id="12" name="TextBox 11">
            <a:extLst>
              <a:ext uri="{FF2B5EF4-FFF2-40B4-BE49-F238E27FC236}">
                <a16:creationId xmlns:a16="http://schemas.microsoft.com/office/drawing/2014/main" id="{C65922CE-E550-46DD-8257-77193BAEC56B}"/>
              </a:ext>
            </a:extLst>
          </p:cNvPr>
          <p:cNvSpPr txBox="1"/>
          <p:nvPr/>
        </p:nvSpPr>
        <p:spPr>
          <a:xfrm>
            <a:off x="2953062" y="5015414"/>
            <a:ext cx="8966221" cy="707886"/>
          </a:xfrm>
          <a:prstGeom prst="rect">
            <a:avLst/>
          </a:prstGeom>
          <a:noFill/>
        </p:spPr>
        <p:txBody>
          <a:bodyPr wrap="square" lIns="91440" tIns="45720" rIns="91440" bIns="45720" rtlCol="0" anchor="t">
            <a:spAutoFit/>
          </a:bodyPr>
          <a:lstStyle/>
          <a:p>
            <a:pPr>
              <a:defRPr/>
            </a:pPr>
            <a:r>
              <a:rPr lang="en-US" sz="2000" dirty="0">
                <a:solidFill>
                  <a:srgbClr val="374151"/>
                </a:solidFill>
                <a:ea typeface="+mn-lt"/>
                <a:cs typeface="+mn-lt"/>
              </a:rPr>
              <a:t>By producing </a:t>
            </a:r>
            <a:r>
              <a:rPr kumimoji="0" lang="en-US" sz="2000" b="0" u="none" strike="noStrike" kern="1200" cap="none" spc="0" normalizeH="0" baseline="0" noProof="0" dirty="0">
                <a:ln>
                  <a:noFill/>
                </a:ln>
                <a:solidFill>
                  <a:srgbClr val="374151"/>
                </a:solidFill>
                <a:effectLst/>
                <a:uLnTx/>
                <a:uFillTx/>
                <a:ea typeface="+mn-lt"/>
                <a:cs typeface="+mn-lt"/>
              </a:rPr>
              <a:t>a </a:t>
            </a:r>
            <a:r>
              <a:rPr lang="en-US" sz="2000" dirty="0">
                <a:solidFill>
                  <a:srgbClr val="374151"/>
                </a:solidFill>
                <a:ea typeface="+mn-lt"/>
                <a:cs typeface="+mn-lt"/>
              </a:rPr>
              <a:t>highly skilled and work-ready workforce, the pipeline fosters innovation, entrepreneurship, and productivity</a:t>
            </a:r>
            <a:endParaRPr lang="en-US" sz="2000" dirty="0">
              <a:ea typeface="+mn-ea"/>
              <a:cs typeface="+mn-cs"/>
            </a:endParaRPr>
          </a:p>
        </p:txBody>
      </p:sp>
      <p:sp>
        <p:nvSpPr>
          <p:cNvPr id="13" name="TextBox 12">
            <a:extLst>
              <a:ext uri="{FF2B5EF4-FFF2-40B4-BE49-F238E27FC236}">
                <a16:creationId xmlns:a16="http://schemas.microsoft.com/office/drawing/2014/main" id="{77A9ED5F-BFF0-4A4D-A6B6-1F5E3A26847A}"/>
              </a:ext>
            </a:extLst>
          </p:cNvPr>
          <p:cNvSpPr txBox="1"/>
          <p:nvPr/>
        </p:nvSpPr>
        <p:spPr>
          <a:xfrm>
            <a:off x="2953062" y="3132063"/>
            <a:ext cx="8966221" cy="707886"/>
          </a:xfrm>
          <a:prstGeom prst="rect">
            <a:avLst/>
          </a:prstGeom>
          <a:noFill/>
        </p:spPr>
        <p:txBody>
          <a:bodyPr wrap="square" lIns="91440" tIns="45720" rIns="91440" bIns="45720" rtlCol="0" anchor="t">
            <a:spAutoFit/>
          </a:bodyPr>
          <a:lstStyle/>
          <a:p>
            <a:pPr>
              <a:defRPr/>
            </a:pPr>
            <a:r>
              <a:rPr lang="en-US" sz="2000" dirty="0">
                <a:solidFill>
                  <a:srgbClr val="374151"/>
                </a:solidFill>
                <a:ea typeface="+mn-lt"/>
                <a:cs typeface="+mn-lt"/>
              </a:rPr>
              <a:t>Facilitates collaboration between educational institutions and employers </a:t>
            </a:r>
            <a:r>
              <a:rPr kumimoji="0" lang="en-US" sz="2000" b="0" u="none" strike="noStrike" kern="1200" cap="none" spc="0" normalizeH="0" baseline="0" noProof="0" dirty="0">
                <a:ln>
                  <a:noFill/>
                </a:ln>
                <a:solidFill>
                  <a:srgbClr val="374151"/>
                </a:solidFill>
                <a:effectLst/>
                <a:uLnTx/>
                <a:uFillTx/>
                <a:ea typeface="+mn-lt"/>
                <a:cs typeface="+mn-lt"/>
              </a:rPr>
              <a:t>to </a:t>
            </a:r>
            <a:r>
              <a:rPr lang="en-US" sz="2000" dirty="0">
                <a:solidFill>
                  <a:srgbClr val="374151"/>
                </a:solidFill>
                <a:ea typeface="+mn-lt"/>
                <a:cs typeface="+mn-lt"/>
              </a:rPr>
              <a:t>ensure that education aligns with the current and future needs of industries</a:t>
            </a:r>
            <a:r>
              <a:rPr kumimoji="0" lang="en-US" sz="2000" b="0" u="none" strike="noStrike" kern="1200" cap="none" spc="0" normalizeH="0" baseline="0" noProof="0" dirty="0">
                <a:ln>
                  <a:noFill/>
                </a:ln>
                <a:solidFill>
                  <a:srgbClr val="374151"/>
                </a:solidFill>
                <a:effectLst/>
                <a:uLnTx/>
                <a:uFillTx/>
                <a:ea typeface="+mn-lt"/>
                <a:cs typeface="+mn-lt"/>
              </a:rPr>
              <a:t>.</a:t>
            </a:r>
            <a:endParaRPr lang="en-US" sz="2000" dirty="0">
              <a:solidFill>
                <a:srgbClr val="374151"/>
              </a:solidFill>
              <a:ea typeface="+mn-lt"/>
              <a:cs typeface="+mn-lt"/>
            </a:endParaRPr>
          </a:p>
        </p:txBody>
      </p:sp>
      <p:sp>
        <p:nvSpPr>
          <p:cNvPr id="3" name="TextBox 2">
            <a:extLst>
              <a:ext uri="{FF2B5EF4-FFF2-40B4-BE49-F238E27FC236}">
                <a16:creationId xmlns:a16="http://schemas.microsoft.com/office/drawing/2014/main" id="{680D613F-4639-8A0D-B7AC-517E7482A46D}"/>
              </a:ext>
            </a:extLst>
          </p:cNvPr>
          <p:cNvSpPr txBox="1"/>
          <p:nvPr/>
        </p:nvSpPr>
        <p:spPr>
          <a:xfrm>
            <a:off x="2953062" y="2212529"/>
            <a:ext cx="8429312" cy="707886"/>
          </a:xfrm>
          <a:prstGeom prst="rect">
            <a:avLst/>
          </a:prstGeom>
          <a:noFill/>
        </p:spPr>
        <p:txBody>
          <a:bodyPr wrap="square" lIns="91440" tIns="45720" rIns="91440" bIns="45720" rtlCol="0" anchor="t">
            <a:spAutoFit/>
          </a:bodyPr>
          <a:lstStyle/>
          <a:p>
            <a:pPr>
              <a:defRPr/>
            </a:pPr>
            <a:r>
              <a:rPr lang="en-US" sz="2000" dirty="0">
                <a:solidFill>
                  <a:srgbClr val="374151"/>
                </a:solidFill>
                <a:ea typeface="+mn-lt"/>
                <a:cs typeface="+mn-lt"/>
              </a:rPr>
              <a:t>Enables employers to tap into a pool of talented, well-prepared candidates for their workforce needs</a:t>
            </a:r>
            <a:endParaRPr lang="en-US" sz="2000" dirty="0"/>
          </a:p>
        </p:txBody>
      </p:sp>
    </p:spTree>
    <p:extLst>
      <p:ext uri="{BB962C8B-B14F-4D97-AF65-F5344CB8AC3E}">
        <p14:creationId xmlns:p14="http://schemas.microsoft.com/office/powerpoint/2010/main" val="427410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9A97-91DD-412B-8059-8F570663AAF6}"/>
              </a:ext>
            </a:extLst>
          </p:cNvPr>
          <p:cNvSpPr txBox="1">
            <a:spLocks/>
          </p:cNvSpPr>
          <p:nvPr/>
        </p:nvSpPr>
        <p:spPr>
          <a:xfrm>
            <a:off x="265544" y="333051"/>
            <a:ext cx="11435675" cy="1015301"/>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a:cs typeface="Arial"/>
              </a:rPr>
              <a:t>Challenges for Students</a:t>
            </a:r>
            <a:endParaRPr lang="en-US" dirty="0"/>
          </a:p>
        </p:txBody>
      </p:sp>
      <p:sp>
        <p:nvSpPr>
          <p:cNvPr id="4" name="Rectangle 3">
            <a:extLst>
              <a:ext uri="{FF2B5EF4-FFF2-40B4-BE49-F238E27FC236}">
                <a16:creationId xmlns:a16="http://schemas.microsoft.com/office/drawing/2014/main" id="{D42A5224-45D9-46B2-A018-BCC6B02CBFD2}"/>
              </a:ext>
            </a:extLst>
          </p:cNvPr>
          <p:cNvSpPr/>
          <p:nvPr/>
        </p:nvSpPr>
        <p:spPr>
          <a:xfrm>
            <a:off x="4810390" y="1601372"/>
            <a:ext cx="3033475" cy="18118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cs typeface="Calibri"/>
              </a:rPr>
              <a:t>Socioeconomic Barriers</a:t>
            </a:r>
            <a:endParaRPr lang="en-US" dirty="0"/>
          </a:p>
        </p:txBody>
      </p:sp>
      <p:sp>
        <p:nvSpPr>
          <p:cNvPr id="5" name="Rectangle 4">
            <a:extLst>
              <a:ext uri="{FF2B5EF4-FFF2-40B4-BE49-F238E27FC236}">
                <a16:creationId xmlns:a16="http://schemas.microsoft.com/office/drawing/2014/main" id="{39465E6C-9835-4B0D-9570-1195F5002186}"/>
              </a:ext>
            </a:extLst>
          </p:cNvPr>
          <p:cNvSpPr/>
          <p:nvPr/>
        </p:nvSpPr>
        <p:spPr>
          <a:xfrm>
            <a:off x="8073947" y="1601371"/>
            <a:ext cx="2758845" cy="1811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cs typeface="Arial"/>
              </a:rPr>
              <a:t>Inequitable Education Systems</a:t>
            </a:r>
            <a:endParaRPr lang="en-US" dirty="0"/>
          </a:p>
        </p:txBody>
      </p:sp>
      <p:sp>
        <p:nvSpPr>
          <p:cNvPr id="6" name="Rectangle 5">
            <a:extLst>
              <a:ext uri="{FF2B5EF4-FFF2-40B4-BE49-F238E27FC236}">
                <a16:creationId xmlns:a16="http://schemas.microsoft.com/office/drawing/2014/main" id="{326EFE1E-BC31-434F-BBFB-3CA289EACC89}"/>
              </a:ext>
            </a:extLst>
          </p:cNvPr>
          <p:cNvSpPr/>
          <p:nvPr/>
        </p:nvSpPr>
        <p:spPr>
          <a:xfrm>
            <a:off x="1546832" y="1601372"/>
            <a:ext cx="3033476" cy="181186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cs typeface="Arial"/>
              </a:rPr>
              <a:t>Lack of Awareness</a:t>
            </a:r>
            <a:endParaRPr lang="en-US" dirty="0"/>
          </a:p>
        </p:txBody>
      </p:sp>
      <p:sp>
        <p:nvSpPr>
          <p:cNvPr id="7" name="Rectangle 6">
            <a:extLst>
              <a:ext uri="{FF2B5EF4-FFF2-40B4-BE49-F238E27FC236}">
                <a16:creationId xmlns:a16="http://schemas.microsoft.com/office/drawing/2014/main" id="{F88BBB67-9C08-446C-BCE8-9A2CF5EC937F}"/>
              </a:ext>
            </a:extLst>
          </p:cNvPr>
          <p:cNvSpPr/>
          <p:nvPr/>
        </p:nvSpPr>
        <p:spPr>
          <a:xfrm>
            <a:off x="1546831" y="3586654"/>
            <a:ext cx="3033477" cy="181186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cs typeface="Arial"/>
              </a:rPr>
              <a:t>Systemic Bias and Discrimination</a:t>
            </a:r>
          </a:p>
        </p:txBody>
      </p:sp>
      <p:sp>
        <p:nvSpPr>
          <p:cNvPr id="8" name="Rectangle 7">
            <a:extLst>
              <a:ext uri="{FF2B5EF4-FFF2-40B4-BE49-F238E27FC236}">
                <a16:creationId xmlns:a16="http://schemas.microsoft.com/office/drawing/2014/main" id="{A415FCA5-2551-447D-B86B-6138181D5160}"/>
              </a:ext>
            </a:extLst>
          </p:cNvPr>
          <p:cNvSpPr/>
          <p:nvPr/>
        </p:nvSpPr>
        <p:spPr>
          <a:xfrm>
            <a:off x="8073946" y="3586654"/>
            <a:ext cx="2758846" cy="178379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cs typeface="Arial"/>
              </a:rPr>
              <a:t>Limited Networking Opportunities</a:t>
            </a:r>
            <a:endParaRPr lang="en-US" dirty="0"/>
          </a:p>
        </p:txBody>
      </p:sp>
      <p:sp>
        <p:nvSpPr>
          <p:cNvPr id="9" name="Rectangle 8">
            <a:extLst>
              <a:ext uri="{FF2B5EF4-FFF2-40B4-BE49-F238E27FC236}">
                <a16:creationId xmlns:a16="http://schemas.microsoft.com/office/drawing/2014/main" id="{78C1A5A9-B679-4DA7-ACC4-E33AF1F55DC0}"/>
              </a:ext>
            </a:extLst>
          </p:cNvPr>
          <p:cNvSpPr/>
          <p:nvPr/>
        </p:nvSpPr>
        <p:spPr>
          <a:xfrm>
            <a:off x="4810389" y="3586654"/>
            <a:ext cx="3033475" cy="17837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cs typeface="Arial"/>
              </a:rPr>
              <a:t>Lack of Supportive Structures</a:t>
            </a:r>
            <a:endParaRPr lang="en-US" dirty="0"/>
          </a:p>
        </p:txBody>
      </p:sp>
    </p:spTree>
    <p:extLst>
      <p:ext uri="{BB962C8B-B14F-4D97-AF65-F5344CB8AC3E}">
        <p14:creationId xmlns:p14="http://schemas.microsoft.com/office/powerpoint/2010/main" val="236661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9A97-91DD-412B-8059-8F570663AAF6}"/>
              </a:ext>
            </a:extLst>
          </p:cNvPr>
          <p:cNvSpPr txBox="1">
            <a:spLocks/>
          </p:cNvSpPr>
          <p:nvPr/>
        </p:nvSpPr>
        <p:spPr>
          <a:xfrm>
            <a:off x="265544" y="333051"/>
            <a:ext cx="11435675" cy="1015301"/>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a:cs typeface="Arial"/>
              </a:rPr>
              <a:t>Barriers for Employers</a:t>
            </a:r>
            <a:endParaRPr lang="en-US" dirty="0"/>
          </a:p>
        </p:txBody>
      </p:sp>
      <p:sp>
        <p:nvSpPr>
          <p:cNvPr id="4" name="Rectangle 3">
            <a:extLst>
              <a:ext uri="{FF2B5EF4-FFF2-40B4-BE49-F238E27FC236}">
                <a16:creationId xmlns:a16="http://schemas.microsoft.com/office/drawing/2014/main" id="{D42A5224-45D9-46B2-A018-BCC6B02CBFD2}"/>
              </a:ext>
            </a:extLst>
          </p:cNvPr>
          <p:cNvSpPr/>
          <p:nvPr/>
        </p:nvSpPr>
        <p:spPr>
          <a:xfrm>
            <a:off x="4810390" y="1601372"/>
            <a:ext cx="3033475" cy="18118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cs typeface="Calibri"/>
              </a:rPr>
              <a:t>Time and Resource Constraints</a:t>
            </a:r>
            <a:endParaRPr lang="en-US" dirty="0"/>
          </a:p>
        </p:txBody>
      </p:sp>
      <p:sp>
        <p:nvSpPr>
          <p:cNvPr id="5" name="Rectangle 4">
            <a:extLst>
              <a:ext uri="{FF2B5EF4-FFF2-40B4-BE49-F238E27FC236}">
                <a16:creationId xmlns:a16="http://schemas.microsoft.com/office/drawing/2014/main" id="{39465E6C-9835-4B0D-9570-1195F5002186}"/>
              </a:ext>
            </a:extLst>
          </p:cNvPr>
          <p:cNvSpPr/>
          <p:nvPr/>
        </p:nvSpPr>
        <p:spPr>
          <a:xfrm>
            <a:off x="8073947" y="1601371"/>
            <a:ext cx="2758845" cy="1811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cs typeface="Arial"/>
              </a:rPr>
              <a:t>Legal and Liability Concerns</a:t>
            </a:r>
            <a:endParaRPr lang="en-US" dirty="0">
              <a:cs typeface="Arial"/>
            </a:endParaRPr>
          </a:p>
        </p:txBody>
      </p:sp>
      <p:sp>
        <p:nvSpPr>
          <p:cNvPr id="6" name="Rectangle 5">
            <a:extLst>
              <a:ext uri="{FF2B5EF4-FFF2-40B4-BE49-F238E27FC236}">
                <a16:creationId xmlns:a16="http://schemas.microsoft.com/office/drawing/2014/main" id="{326EFE1E-BC31-434F-BBFB-3CA289EACC89}"/>
              </a:ext>
            </a:extLst>
          </p:cNvPr>
          <p:cNvSpPr/>
          <p:nvPr/>
        </p:nvSpPr>
        <p:spPr>
          <a:xfrm>
            <a:off x="1546832" y="1601372"/>
            <a:ext cx="3033476" cy="181186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cs typeface="Arial"/>
              </a:rPr>
              <a:t>Limited Knowledge</a:t>
            </a:r>
            <a:endParaRPr lang="en-US" dirty="0"/>
          </a:p>
        </p:txBody>
      </p:sp>
      <p:sp>
        <p:nvSpPr>
          <p:cNvPr id="7" name="Rectangle 6">
            <a:extLst>
              <a:ext uri="{FF2B5EF4-FFF2-40B4-BE49-F238E27FC236}">
                <a16:creationId xmlns:a16="http://schemas.microsoft.com/office/drawing/2014/main" id="{F88BBB67-9C08-446C-BCE8-9A2CF5EC937F}"/>
              </a:ext>
            </a:extLst>
          </p:cNvPr>
          <p:cNvSpPr/>
          <p:nvPr/>
        </p:nvSpPr>
        <p:spPr>
          <a:xfrm>
            <a:off x="1546831" y="3586654"/>
            <a:ext cx="3033477" cy="181186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cs typeface="Arial"/>
              </a:rPr>
              <a:t>Communication and Coordination Barriers</a:t>
            </a:r>
            <a:endParaRPr lang="en-US" dirty="0"/>
          </a:p>
        </p:txBody>
      </p:sp>
      <p:sp>
        <p:nvSpPr>
          <p:cNvPr id="8" name="Rectangle 7">
            <a:extLst>
              <a:ext uri="{FF2B5EF4-FFF2-40B4-BE49-F238E27FC236}">
                <a16:creationId xmlns:a16="http://schemas.microsoft.com/office/drawing/2014/main" id="{A415FCA5-2551-447D-B86B-6138181D5160}"/>
              </a:ext>
            </a:extLst>
          </p:cNvPr>
          <p:cNvSpPr/>
          <p:nvPr/>
        </p:nvSpPr>
        <p:spPr>
          <a:xfrm>
            <a:off x="8073946" y="3586654"/>
            <a:ext cx="2758846" cy="178379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cs typeface="Arial"/>
              </a:rPr>
              <a:t>Misalignment of Skills and Job Requirements </a:t>
            </a:r>
            <a:endParaRPr lang="en-US" dirty="0"/>
          </a:p>
        </p:txBody>
      </p:sp>
      <p:sp>
        <p:nvSpPr>
          <p:cNvPr id="9" name="Rectangle 8">
            <a:extLst>
              <a:ext uri="{FF2B5EF4-FFF2-40B4-BE49-F238E27FC236}">
                <a16:creationId xmlns:a16="http://schemas.microsoft.com/office/drawing/2014/main" id="{78C1A5A9-B679-4DA7-ACC4-E33AF1F55DC0}"/>
              </a:ext>
            </a:extLst>
          </p:cNvPr>
          <p:cNvSpPr/>
          <p:nvPr/>
        </p:nvSpPr>
        <p:spPr>
          <a:xfrm>
            <a:off x="4810389" y="3586654"/>
            <a:ext cx="3033475" cy="17837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dirty="0">
                <a:cs typeface="Arial"/>
              </a:rPr>
              <a:t>Recruitment and Selection Challenges</a:t>
            </a:r>
            <a:endParaRPr lang="en-US" dirty="0"/>
          </a:p>
        </p:txBody>
      </p:sp>
    </p:spTree>
    <p:extLst>
      <p:ext uri="{BB962C8B-B14F-4D97-AF65-F5344CB8AC3E}">
        <p14:creationId xmlns:p14="http://schemas.microsoft.com/office/powerpoint/2010/main" val="142445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4056CB-31E0-CC4E-9C35-A6A183485790}"/>
              </a:ext>
            </a:extLst>
          </p:cNvPr>
          <p:cNvSpPr txBox="1"/>
          <p:nvPr/>
        </p:nvSpPr>
        <p:spPr>
          <a:xfrm>
            <a:off x="4297966" y="308428"/>
            <a:ext cx="7183163" cy="584775"/>
          </a:xfrm>
          <a:prstGeom prst="rect">
            <a:avLst/>
          </a:prstGeom>
          <a:noFill/>
        </p:spPr>
        <p:txBody>
          <a:bodyPr wrap="square" lIns="91440" tIns="45720" rIns="91440" bIns="45720" rtlCol="0" anchor="t">
            <a:spAutoFit/>
          </a:bodyPr>
          <a:lstStyle/>
          <a:p>
            <a:r>
              <a:rPr lang="en-US" sz="3200" b="1" dirty="0">
                <a:latin typeface="Arial"/>
                <a:cs typeface="Arial"/>
              </a:rPr>
              <a:t>Collectively Closing The Talent Gap</a:t>
            </a:r>
          </a:p>
        </p:txBody>
      </p:sp>
      <p:pic>
        <p:nvPicPr>
          <p:cNvPr id="7" name="Picture 6">
            <a:extLst>
              <a:ext uri="{FF2B5EF4-FFF2-40B4-BE49-F238E27FC236}">
                <a16:creationId xmlns:a16="http://schemas.microsoft.com/office/drawing/2014/main" id="{B21D576F-1FF1-7E44-AC55-5257F1F25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061" y="186781"/>
            <a:ext cx="1904572" cy="952286"/>
          </a:xfrm>
          <a:prstGeom prst="rect">
            <a:avLst/>
          </a:prstGeom>
        </p:spPr>
      </p:pic>
      <p:pic>
        <p:nvPicPr>
          <p:cNvPr id="9" name="Picture 8">
            <a:extLst>
              <a:ext uri="{FF2B5EF4-FFF2-40B4-BE49-F238E27FC236}">
                <a16:creationId xmlns:a16="http://schemas.microsoft.com/office/drawing/2014/main" id="{9FB76920-A31A-164D-B5EE-EDBB5B8AD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45" y="402486"/>
            <a:ext cx="1859256" cy="494665"/>
          </a:xfrm>
          <a:prstGeom prst="rect">
            <a:avLst/>
          </a:prstGeom>
        </p:spPr>
      </p:pic>
      <p:pic>
        <p:nvPicPr>
          <p:cNvPr id="6" name="Picture 5">
            <a:extLst>
              <a:ext uri="{FF2B5EF4-FFF2-40B4-BE49-F238E27FC236}">
                <a16:creationId xmlns:a16="http://schemas.microsoft.com/office/drawing/2014/main" id="{3647C8B1-3FB2-6345-A38E-88467D2A86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629" y="1546857"/>
            <a:ext cx="7942703" cy="4991102"/>
          </a:xfrm>
          <a:prstGeom prst="rect">
            <a:avLst/>
          </a:prstGeom>
        </p:spPr>
      </p:pic>
    </p:spTree>
    <p:extLst>
      <p:ext uri="{BB962C8B-B14F-4D97-AF65-F5344CB8AC3E}">
        <p14:creationId xmlns:p14="http://schemas.microsoft.com/office/powerpoint/2010/main" val="1373866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9A97-91DD-412B-8059-8F570663AAF6}"/>
              </a:ext>
            </a:extLst>
          </p:cNvPr>
          <p:cNvSpPr txBox="1">
            <a:spLocks/>
          </p:cNvSpPr>
          <p:nvPr/>
        </p:nvSpPr>
        <p:spPr>
          <a:xfrm>
            <a:off x="526578" y="440838"/>
            <a:ext cx="11435675" cy="1015301"/>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a:cs typeface="Arial"/>
              </a:rPr>
              <a:t>Strategies for building an effective pipeline</a:t>
            </a:r>
          </a:p>
        </p:txBody>
      </p:sp>
      <p:sp>
        <p:nvSpPr>
          <p:cNvPr id="9" name="TextBox 8">
            <a:extLst>
              <a:ext uri="{FF2B5EF4-FFF2-40B4-BE49-F238E27FC236}">
                <a16:creationId xmlns:a16="http://schemas.microsoft.com/office/drawing/2014/main" id="{A758B223-FEF5-4E98-82BC-3B06DF336EE2}"/>
              </a:ext>
            </a:extLst>
          </p:cNvPr>
          <p:cNvSpPr txBox="1"/>
          <p:nvPr/>
        </p:nvSpPr>
        <p:spPr>
          <a:xfrm>
            <a:off x="438016" y="1367257"/>
            <a:ext cx="9216782" cy="4651979"/>
          </a:xfrm>
          <a:prstGeom prst="rect">
            <a:avLst/>
          </a:prstGeom>
          <a:noFill/>
        </p:spPr>
        <p:txBody>
          <a:bodyPr wrap="square" lIns="91440" tIns="45720" rIns="91440" bIns="45720" rtlCol="0" anchor="t">
            <a:spAutoFit/>
          </a:bodyPr>
          <a:lstStyle/>
          <a:p>
            <a:pPr marL="457200" indent="-457200">
              <a:lnSpc>
                <a:spcPct val="150000"/>
              </a:lnSpc>
              <a:buAutoNum type="arabicPeriod"/>
              <a:defRPr/>
            </a:pPr>
            <a:r>
              <a:rPr lang="en-US" sz="2000" b="1" dirty="0">
                <a:latin typeface="Arial"/>
                <a:cs typeface="Arial"/>
              </a:rPr>
              <a:t>Collaboration and Partnerships</a:t>
            </a:r>
          </a:p>
          <a:p>
            <a:pPr marL="457200" indent="-457200">
              <a:lnSpc>
                <a:spcPct val="150000"/>
              </a:lnSpc>
              <a:buAutoNum type="arabicPeriod"/>
              <a:defRPr/>
            </a:pPr>
            <a:r>
              <a:rPr lang="en-US" sz="2000" dirty="0">
                <a:latin typeface="Arial"/>
                <a:cs typeface="Arial"/>
              </a:rPr>
              <a:t>Career Exploration and Guidance</a:t>
            </a:r>
            <a:endParaRPr lang="en-US" sz="2000" dirty="0">
              <a:cs typeface="Calibri"/>
            </a:endParaRPr>
          </a:p>
          <a:p>
            <a:pPr marL="457200" indent="-457200">
              <a:lnSpc>
                <a:spcPct val="150000"/>
              </a:lnSpc>
              <a:buAutoNum type="arabicPeriod"/>
              <a:defRPr/>
            </a:pPr>
            <a:r>
              <a:rPr lang="en-US" sz="2000" b="1" dirty="0">
                <a:latin typeface="Arial"/>
                <a:cs typeface="Arial"/>
              </a:rPr>
              <a:t>Relevant and Industry Aligned Curriculum</a:t>
            </a:r>
          </a:p>
          <a:p>
            <a:pPr marL="457200" indent="-457200">
              <a:lnSpc>
                <a:spcPct val="150000"/>
              </a:lnSpc>
              <a:buAutoNum type="arabicPeriod"/>
              <a:defRPr/>
            </a:pPr>
            <a:r>
              <a:rPr lang="en-US" sz="2000" dirty="0">
                <a:latin typeface="Arial"/>
                <a:cs typeface="Arial"/>
              </a:rPr>
              <a:t>Employer Engagement and Support</a:t>
            </a:r>
          </a:p>
          <a:p>
            <a:pPr marL="457200" indent="-457200">
              <a:lnSpc>
                <a:spcPct val="150000"/>
              </a:lnSpc>
              <a:buAutoNum type="arabicPeriod"/>
              <a:defRPr/>
            </a:pPr>
            <a:r>
              <a:rPr lang="en-US" sz="2000" b="1" dirty="0">
                <a:latin typeface="Arial"/>
                <a:cs typeface="Arial"/>
              </a:rPr>
              <a:t>Work-Based Learning Opportunities</a:t>
            </a:r>
          </a:p>
          <a:p>
            <a:pPr marL="457200" indent="-457200">
              <a:lnSpc>
                <a:spcPct val="150000"/>
              </a:lnSpc>
              <a:buAutoNum type="arabicPeriod"/>
              <a:defRPr/>
            </a:pPr>
            <a:r>
              <a:rPr lang="en-US" sz="2000" dirty="0">
                <a:latin typeface="Arial"/>
                <a:cs typeface="Arial"/>
              </a:rPr>
              <a:t>Soft Skills and Professional Development</a:t>
            </a:r>
          </a:p>
          <a:p>
            <a:pPr marL="457200" indent="-457200">
              <a:lnSpc>
                <a:spcPct val="150000"/>
              </a:lnSpc>
              <a:buAutoNum type="arabicPeriod"/>
              <a:defRPr/>
            </a:pPr>
            <a:r>
              <a:rPr lang="en-US" sz="2000" dirty="0">
                <a:latin typeface="Arial"/>
                <a:cs typeface="Arial"/>
              </a:rPr>
              <a:t>Transition Support</a:t>
            </a:r>
          </a:p>
          <a:p>
            <a:pPr marL="457200" indent="-457200">
              <a:lnSpc>
                <a:spcPct val="150000"/>
              </a:lnSpc>
              <a:buAutoNum type="arabicPeriod"/>
              <a:defRPr/>
            </a:pPr>
            <a:r>
              <a:rPr lang="en-US" sz="2000" dirty="0">
                <a:latin typeface="Arial"/>
                <a:cs typeface="Arial"/>
              </a:rPr>
              <a:t>Equity and Inclusion</a:t>
            </a:r>
          </a:p>
          <a:p>
            <a:pPr marL="457200" indent="-457200">
              <a:lnSpc>
                <a:spcPct val="150000"/>
              </a:lnSpc>
              <a:buAutoNum type="arabicPeriod"/>
              <a:defRPr/>
            </a:pPr>
            <a:r>
              <a:rPr lang="en-US" sz="2000" dirty="0">
                <a:latin typeface="Arial"/>
                <a:cs typeface="Arial"/>
              </a:rPr>
              <a:t>Supportive Services and Resources</a:t>
            </a:r>
          </a:p>
          <a:p>
            <a:pPr marL="457200" indent="-457200">
              <a:lnSpc>
                <a:spcPct val="150000"/>
              </a:lnSpc>
              <a:buAutoNum type="arabicPeriod"/>
              <a:defRPr/>
            </a:pPr>
            <a:r>
              <a:rPr lang="en-US" sz="2000" dirty="0">
                <a:latin typeface="Arial"/>
                <a:cs typeface="Arial"/>
              </a:rPr>
              <a:t>Continuous Evaluation and Improvement</a:t>
            </a:r>
          </a:p>
        </p:txBody>
      </p:sp>
    </p:spTree>
    <p:extLst>
      <p:ext uri="{BB962C8B-B14F-4D97-AF65-F5344CB8AC3E}">
        <p14:creationId xmlns:p14="http://schemas.microsoft.com/office/powerpoint/2010/main" val="117090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9A97-91DD-412B-8059-8F570663AAF6}"/>
              </a:ext>
            </a:extLst>
          </p:cNvPr>
          <p:cNvSpPr txBox="1">
            <a:spLocks/>
          </p:cNvSpPr>
          <p:nvPr/>
        </p:nvSpPr>
        <p:spPr>
          <a:xfrm>
            <a:off x="526578" y="440838"/>
            <a:ext cx="11435675" cy="1015301"/>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a:cs typeface="Arial"/>
              </a:rPr>
              <a:t>Measuring Success</a:t>
            </a:r>
            <a:endParaRPr lang="en-US" dirty="0"/>
          </a:p>
        </p:txBody>
      </p:sp>
      <p:sp>
        <p:nvSpPr>
          <p:cNvPr id="9" name="TextBox 8">
            <a:extLst>
              <a:ext uri="{FF2B5EF4-FFF2-40B4-BE49-F238E27FC236}">
                <a16:creationId xmlns:a16="http://schemas.microsoft.com/office/drawing/2014/main" id="{A758B223-FEF5-4E98-82BC-3B06DF336EE2}"/>
              </a:ext>
            </a:extLst>
          </p:cNvPr>
          <p:cNvSpPr txBox="1"/>
          <p:nvPr/>
        </p:nvSpPr>
        <p:spPr>
          <a:xfrm>
            <a:off x="438016" y="1367257"/>
            <a:ext cx="9216782" cy="2805320"/>
          </a:xfrm>
          <a:prstGeom prst="rect">
            <a:avLst/>
          </a:prstGeom>
          <a:noFill/>
        </p:spPr>
        <p:txBody>
          <a:bodyPr wrap="square" lIns="91440" tIns="45720" rIns="91440" bIns="45720" rtlCol="0" anchor="t">
            <a:spAutoFit/>
          </a:bodyPr>
          <a:lstStyle/>
          <a:p>
            <a:pPr marL="457200" indent="-457200">
              <a:lnSpc>
                <a:spcPct val="150000"/>
              </a:lnSpc>
              <a:buFont typeface="Arial"/>
              <a:buChar char="•"/>
              <a:defRPr/>
            </a:pPr>
            <a:r>
              <a:rPr lang="en-US" sz="2000" dirty="0">
                <a:latin typeface="Arial"/>
                <a:cs typeface="Arial"/>
              </a:rPr>
              <a:t>Student Outcomes</a:t>
            </a:r>
            <a:endParaRPr lang="en-US"/>
          </a:p>
          <a:p>
            <a:pPr marL="457200" indent="-457200">
              <a:lnSpc>
                <a:spcPct val="150000"/>
              </a:lnSpc>
              <a:buFont typeface="Arial"/>
              <a:buChar char="•"/>
              <a:defRPr/>
            </a:pPr>
            <a:r>
              <a:rPr lang="en-US" sz="2000" dirty="0">
                <a:latin typeface="Arial"/>
                <a:cs typeface="Arial"/>
              </a:rPr>
              <a:t>Employer Engagement and Satisfaction</a:t>
            </a:r>
          </a:p>
          <a:p>
            <a:pPr marL="457200" indent="-457200">
              <a:lnSpc>
                <a:spcPct val="150000"/>
              </a:lnSpc>
              <a:buFont typeface="Arial"/>
              <a:buChar char="•"/>
              <a:defRPr/>
            </a:pPr>
            <a:r>
              <a:rPr lang="en-US" sz="2000" dirty="0">
                <a:latin typeface="Arial"/>
                <a:cs typeface="Arial"/>
              </a:rPr>
              <a:t>Work-Based Learning Experiences</a:t>
            </a:r>
          </a:p>
          <a:p>
            <a:pPr marL="457200" indent="-457200">
              <a:lnSpc>
                <a:spcPct val="150000"/>
              </a:lnSpc>
              <a:buFont typeface="Arial"/>
              <a:buChar char="•"/>
              <a:defRPr/>
            </a:pPr>
            <a:r>
              <a:rPr lang="en-US" sz="2000" dirty="0">
                <a:latin typeface="Arial"/>
                <a:cs typeface="Arial"/>
              </a:rPr>
              <a:t>Career Readiness and Skill Development</a:t>
            </a:r>
          </a:p>
          <a:p>
            <a:pPr marL="457200" indent="-457200">
              <a:lnSpc>
                <a:spcPct val="150000"/>
              </a:lnSpc>
              <a:buFont typeface="Arial"/>
              <a:buChar char="•"/>
              <a:defRPr/>
            </a:pPr>
            <a:r>
              <a:rPr lang="en-US" sz="2000" dirty="0">
                <a:latin typeface="Arial"/>
                <a:cs typeface="Arial"/>
              </a:rPr>
              <a:t>Equity and Inclusion</a:t>
            </a:r>
          </a:p>
          <a:p>
            <a:pPr>
              <a:lnSpc>
                <a:spcPct val="150000"/>
              </a:lnSpc>
              <a:defRPr/>
            </a:pPr>
            <a:endParaRPr lang="en-US" sz="2000" b="1" dirty="0">
              <a:latin typeface="Arial"/>
              <a:cs typeface="Arial"/>
            </a:endParaRPr>
          </a:p>
        </p:txBody>
      </p:sp>
    </p:spTree>
    <p:extLst>
      <p:ext uri="{BB962C8B-B14F-4D97-AF65-F5344CB8AC3E}">
        <p14:creationId xmlns:p14="http://schemas.microsoft.com/office/powerpoint/2010/main" val="270737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9A97-91DD-412B-8059-8F570663AAF6}"/>
              </a:ext>
            </a:extLst>
          </p:cNvPr>
          <p:cNvSpPr txBox="1">
            <a:spLocks/>
          </p:cNvSpPr>
          <p:nvPr/>
        </p:nvSpPr>
        <p:spPr>
          <a:xfrm>
            <a:off x="265544" y="333051"/>
            <a:ext cx="11435675" cy="1015301"/>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a:cs typeface="Arial"/>
              </a:rPr>
              <a:t>Funding and Sustainability</a:t>
            </a:r>
            <a:endParaRPr lang="en-US" dirty="0"/>
          </a:p>
        </p:txBody>
      </p:sp>
      <p:sp>
        <p:nvSpPr>
          <p:cNvPr id="3" name="TextBox 2">
            <a:extLst>
              <a:ext uri="{FF2B5EF4-FFF2-40B4-BE49-F238E27FC236}">
                <a16:creationId xmlns:a16="http://schemas.microsoft.com/office/drawing/2014/main" id="{10B3E098-08D0-4597-840B-F4130A0F461E}"/>
              </a:ext>
            </a:extLst>
          </p:cNvPr>
          <p:cNvSpPr txBox="1"/>
          <p:nvPr/>
        </p:nvSpPr>
        <p:spPr>
          <a:xfrm>
            <a:off x="624621" y="1201082"/>
            <a:ext cx="10942757" cy="5027017"/>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defRPr/>
            </a:pPr>
            <a:r>
              <a:rPr lang="en-US" b="1" dirty="0">
                <a:latin typeface="Arial"/>
                <a:cs typeface="Arial"/>
              </a:rPr>
              <a:t>Government Funding </a:t>
            </a:r>
            <a:endParaRPr lang="en-US" b="1">
              <a:latin typeface="Arial"/>
              <a:ea typeface="+mn-lt"/>
              <a:cs typeface="Arial"/>
            </a:endParaRPr>
          </a:p>
          <a:p>
            <a:pPr marL="800100" lvl="1" indent="-342900">
              <a:lnSpc>
                <a:spcPct val="150000"/>
              </a:lnSpc>
              <a:buFont typeface="Arial" panose="020B0604020202020204" pitchFamily="34" charset="0"/>
              <a:buChar char="•"/>
              <a:defRPr/>
            </a:pPr>
            <a:r>
              <a:rPr lang="en-US" dirty="0">
                <a:latin typeface="Arial"/>
                <a:ea typeface="+mn-lt"/>
                <a:cs typeface="+mn-lt"/>
              </a:rPr>
              <a:t>Grants and Subsidies: Seek government grants, subsidies, or contracts specifically allocated for education and workforce development programs.</a:t>
            </a:r>
          </a:p>
          <a:p>
            <a:pPr marL="342900" indent="-342900">
              <a:lnSpc>
                <a:spcPct val="150000"/>
              </a:lnSpc>
              <a:buFont typeface="Arial" panose="020B0604020202020204" pitchFamily="34" charset="0"/>
              <a:buChar char="•"/>
              <a:defRPr/>
            </a:pPr>
            <a:r>
              <a:rPr lang="en-US" b="1" dirty="0">
                <a:latin typeface="Arial"/>
                <a:cs typeface="Arial"/>
              </a:rPr>
              <a:t>Philanthropic </a:t>
            </a:r>
            <a:r>
              <a:rPr lang="en-US" b="1">
                <a:latin typeface="Arial"/>
                <a:cs typeface="Arial"/>
              </a:rPr>
              <a:t>Support</a:t>
            </a:r>
            <a:endParaRPr lang="en-US" b="1" dirty="0">
              <a:latin typeface="Arial"/>
              <a:cs typeface="Arial"/>
            </a:endParaRPr>
          </a:p>
          <a:p>
            <a:pPr marL="800100" lvl="1" indent="-342900">
              <a:lnSpc>
                <a:spcPct val="150000"/>
              </a:lnSpc>
              <a:buFont typeface="Arial" panose="020B0604020202020204" pitchFamily="34" charset="0"/>
              <a:buChar char="•"/>
              <a:defRPr/>
            </a:pPr>
            <a:r>
              <a:rPr lang="en-US" dirty="0">
                <a:latin typeface="Arial"/>
                <a:cs typeface="Calibri"/>
              </a:rPr>
              <a:t>Apply</a:t>
            </a:r>
            <a:r>
              <a:rPr lang="en-US" dirty="0">
                <a:latin typeface="Arial"/>
                <a:ea typeface="+mn-lt"/>
                <a:cs typeface="+mn-lt"/>
              </a:rPr>
              <a:t> for grants from philanthropic foundations that focus on education, workforce </a:t>
            </a:r>
            <a:r>
              <a:rPr lang="en-US">
                <a:latin typeface="Arial"/>
                <a:ea typeface="+mn-lt"/>
                <a:cs typeface="+mn-lt"/>
              </a:rPr>
              <a:t>development, or youth empowerment.</a:t>
            </a:r>
            <a:endParaRPr lang="en-US" dirty="0">
              <a:latin typeface="Arial"/>
              <a:ea typeface="+mn-lt"/>
              <a:cs typeface="+mn-lt"/>
            </a:endParaRPr>
          </a:p>
          <a:p>
            <a:pPr marL="800100" lvl="1" indent="-342900">
              <a:lnSpc>
                <a:spcPct val="150000"/>
              </a:lnSpc>
              <a:buFont typeface="Arial" panose="020B0604020202020204" pitchFamily="34" charset="0"/>
              <a:buChar char="•"/>
              <a:defRPr/>
            </a:pPr>
            <a:r>
              <a:rPr lang="en-US" dirty="0">
                <a:latin typeface="Arial"/>
                <a:ea typeface="+mn-lt"/>
                <a:cs typeface="+mn-lt"/>
              </a:rPr>
              <a:t>Seek support from community organizations or philanthropists passionate about investing in educational initiatives and improving career opportunities for young people</a:t>
            </a:r>
            <a:endParaRPr lang="en-US">
              <a:latin typeface="Arial"/>
              <a:cs typeface="Calibri"/>
            </a:endParaRPr>
          </a:p>
          <a:p>
            <a:pPr marL="342900" indent="-342900">
              <a:lnSpc>
                <a:spcPct val="150000"/>
              </a:lnSpc>
              <a:buFont typeface="Arial" panose="020B0604020202020204" pitchFamily="34" charset="0"/>
              <a:buChar char="•"/>
              <a:defRPr/>
            </a:pPr>
            <a:r>
              <a:rPr lang="en-US" b="1">
                <a:latin typeface="Arial"/>
                <a:cs typeface="Arial"/>
              </a:rPr>
              <a:t>Corporate Sponsorship</a:t>
            </a:r>
          </a:p>
          <a:p>
            <a:pPr marL="800100" lvl="1" indent="-342900">
              <a:lnSpc>
                <a:spcPct val="150000"/>
              </a:lnSpc>
              <a:buFont typeface="Arial" panose="020B0604020202020204" pitchFamily="34" charset="0"/>
              <a:buChar char="•"/>
              <a:defRPr/>
            </a:pPr>
            <a:r>
              <a:rPr lang="en-US" dirty="0">
                <a:latin typeface="Arial"/>
                <a:cs typeface="Calibri"/>
              </a:rPr>
              <a:t>Engage</a:t>
            </a:r>
            <a:r>
              <a:rPr lang="en-US" dirty="0">
                <a:latin typeface="Arial"/>
                <a:ea typeface="+mn-lt"/>
                <a:cs typeface="+mn-lt"/>
              </a:rPr>
              <a:t> employers as program sponsors through financial contributions, in-kind donations, or the provision of work-based learning opportunities.</a:t>
            </a:r>
            <a:endParaRPr lang="en-US" b="1" dirty="0">
              <a:latin typeface="Arial"/>
              <a:cs typeface="Arial"/>
            </a:endParaRPr>
          </a:p>
          <a:p>
            <a:pPr marL="342900" indent="-342900">
              <a:lnSpc>
                <a:spcPct val="150000"/>
              </a:lnSpc>
              <a:buFont typeface="Arial" panose="020B0604020202020204" pitchFamily="34" charset="0"/>
              <a:buChar char="•"/>
              <a:defRPr/>
            </a:pPr>
            <a:endParaRPr lang="en-US" b="1" dirty="0">
              <a:latin typeface="Arial"/>
              <a:cs typeface="Arial"/>
            </a:endParaRPr>
          </a:p>
        </p:txBody>
      </p:sp>
    </p:spTree>
    <p:extLst>
      <p:ext uri="{BB962C8B-B14F-4D97-AF65-F5344CB8AC3E}">
        <p14:creationId xmlns:p14="http://schemas.microsoft.com/office/powerpoint/2010/main" val="3832161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troit Drives Degrees_Widescreen" id="{26DC5E1D-C298-2F49-9496-F9685CDFA7B6}" vid="{53EFC4DC-E949-8B41-9F9E-D64C5CFCCC4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F34A3C71BCC74582C429665F77FC00" ma:contentTypeVersion="16" ma:contentTypeDescription="Create a new document." ma:contentTypeScope="" ma:versionID="4c40d975725325db1d8dc650282946a5">
  <xsd:schema xmlns:xsd="http://www.w3.org/2001/XMLSchema" xmlns:xs="http://www.w3.org/2001/XMLSchema" xmlns:p="http://schemas.microsoft.com/office/2006/metadata/properties" xmlns:ns2="0968ec15-7118-4113-a0f5-0e5fba97c687" xmlns:ns3="d0a145cb-b0b4-41e4-9b77-c8e5b835c05d" targetNamespace="http://schemas.microsoft.com/office/2006/metadata/properties" ma:root="true" ma:fieldsID="0f8db7e26c7951d99a82a00bd7eb6b55" ns2:_="" ns3:_="">
    <xsd:import namespace="0968ec15-7118-4113-a0f5-0e5fba97c687"/>
    <xsd:import namespace="d0a145cb-b0b4-41e4-9b77-c8e5b835c0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8ec15-7118-4113-a0f5-0e5fba97c6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d85661a-afb4-4c8e-828f-955c05e3e21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a145cb-b0b4-41e4-9b77-c8e5b835c05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5ef4593-fe83-4762-ba8a-7f1b1b69c688}" ma:internalName="TaxCatchAll" ma:showField="CatchAllData" ma:web="d0a145cb-b0b4-41e4-9b77-c8e5b835c0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0a145cb-b0b4-41e4-9b77-c8e5b835c05d">
      <UserInfo>
        <DisplayName>Kiara Byron</DisplayName>
        <AccountId>202</AccountId>
        <AccountType/>
      </UserInfo>
    </SharedWithUsers>
    <lcf76f155ced4ddcb4097134ff3c332f xmlns="0968ec15-7118-4113-a0f5-0e5fba97c687">
      <Terms xmlns="http://schemas.microsoft.com/office/infopath/2007/PartnerControls"/>
    </lcf76f155ced4ddcb4097134ff3c332f>
    <TaxCatchAll xmlns="d0a145cb-b0b4-41e4-9b77-c8e5b835c0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BA6C8A-2727-4F91-9BBB-7800833341CB}"/>
</file>

<file path=customXml/itemProps2.xml><?xml version="1.0" encoding="utf-8"?>
<ds:datastoreItem xmlns:ds="http://schemas.openxmlformats.org/officeDocument/2006/customXml" ds:itemID="{F1652ED8-81DB-405D-88E7-D09272EDEF63}">
  <ds:schemaRefs>
    <ds:schemaRef ds:uri="http://schemas.microsoft.com/office/2006/metadata/properties"/>
    <ds:schemaRef ds:uri="http://schemas.microsoft.com/office/infopath/2007/PartnerControls"/>
    <ds:schemaRef ds:uri="d09937e5-e84e-42fe-aef9-7149f3e53b66"/>
    <ds:schemaRef ds:uri="42c578ac-551c-4da2-b8b1-e61831979cb1"/>
  </ds:schemaRefs>
</ds:datastoreItem>
</file>

<file path=customXml/itemProps3.xml><?xml version="1.0" encoding="utf-8"?>
<ds:datastoreItem xmlns:ds="http://schemas.openxmlformats.org/officeDocument/2006/customXml" ds:itemID="{C134C291-73E2-4B71-9DF8-03E527238D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Detroit Drives Degrees_Widescreen</Template>
  <TotalTime>2878</TotalTime>
  <Words>2398</Words>
  <Application>Microsoft Office PowerPoint</Application>
  <PresentationFormat>Widescreen</PresentationFormat>
  <Paragraphs>158</Paragraphs>
  <Slides>11</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1_Office Theme</vt:lpstr>
      <vt:lpstr>Building the School To Industry Pipeline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Nina Bianchi</dc:creator>
  <cp:lastModifiedBy>Korina R Kasperek</cp:lastModifiedBy>
  <cp:revision>342</cp:revision>
  <cp:lastPrinted>2017-10-04T20:55:03Z</cp:lastPrinted>
  <dcterms:created xsi:type="dcterms:W3CDTF">2017-09-12T20:51:56Z</dcterms:created>
  <dcterms:modified xsi:type="dcterms:W3CDTF">2023-05-17T13:37:15Z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0x01010061942DF0C453784C9EF997C38825ACDC</vt:lpwstr>
  </property>
  <property fmtid="{D5CDD505-2E9C-101B-9397-08002B2CF9AE}" pid="3" name="MediaServiceImageTags">
    <vt:lpwstr/>
  </property>
  <property fmtid="{D5CDD505-2E9C-101B-9397-08002B2CF9AE}" pid="4" name="MSIP_Label_d5d47762-d1c3-476b-91fd-63cae19eaafb_Enabled">
    <vt:lpwstr>true</vt:lpwstr>
  </property>
  <property fmtid="{D5CDD505-2E9C-101B-9397-08002B2CF9AE}" pid="5" name="MSIP_Label_d5d47762-d1c3-476b-91fd-63cae19eaafb_SetDate">
    <vt:lpwstr>2023-05-17T13:37:03Z</vt:lpwstr>
  </property>
  <property fmtid="{D5CDD505-2E9C-101B-9397-08002B2CF9AE}" pid="6" name="MSIP_Label_d5d47762-d1c3-476b-91fd-63cae19eaafb_Method">
    <vt:lpwstr>Standard</vt:lpwstr>
  </property>
  <property fmtid="{D5CDD505-2E9C-101B-9397-08002B2CF9AE}" pid="7" name="MSIP_Label_d5d47762-d1c3-476b-91fd-63cae19eaafb_Name">
    <vt:lpwstr>d5d47762-d1c3-476b-91fd-63cae19eaafb</vt:lpwstr>
  </property>
  <property fmtid="{D5CDD505-2E9C-101B-9397-08002B2CF9AE}" pid="8" name="MSIP_Label_d5d47762-d1c3-476b-91fd-63cae19eaafb_SiteId">
    <vt:lpwstr>8e61d5fe-7749-4e76-88ee-6d8799ae8143</vt:lpwstr>
  </property>
  <property fmtid="{D5CDD505-2E9C-101B-9397-08002B2CF9AE}" pid="9" name="MSIP_Label_d5d47762-d1c3-476b-91fd-63cae19eaafb_ActionId">
    <vt:lpwstr>cdf591df-3d86-48dc-a979-55505dc90dba</vt:lpwstr>
  </property>
  <property fmtid="{D5CDD505-2E9C-101B-9397-08002B2CF9AE}" pid="10" name="MSIP_Label_d5d47762-d1c3-476b-91fd-63cae19eaafb_ContentBits">
    <vt:lpwstr>0</vt:lpwstr>
  </property>
</Properties>
</file>