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56" r:id="rId6"/>
    <p:sldId id="311" r:id="rId7"/>
    <p:sldId id="333" r:id="rId8"/>
    <p:sldId id="334" r:id="rId9"/>
    <p:sldId id="312" r:id="rId10"/>
    <p:sldId id="326" r:id="rId11"/>
    <p:sldId id="335" r:id="rId12"/>
    <p:sldId id="313" r:id="rId13"/>
    <p:sldId id="337" r:id="rId14"/>
    <p:sldId id="2147480813" r:id="rId15"/>
    <p:sldId id="336" r:id="rId16"/>
    <p:sldId id="2147480812" r:id="rId17"/>
    <p:sldId id="338" r:id="rId18"/>
    <p:sldId id="2147480814" r:id="rId19"/>
    <p:sldId id="322" r:id="rId20"/>
    <p:sldId id="319" r:id="rId21"/>
    <p:sldId id="323" r:id="rId22"/>
    <p:sldId id="318" r:id="rId23"/>
    <p:sldId id="317" r:id="rId24"/>
    <p:sldId id="32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47F5CF-3E2E-BCA4-F4B6-6124178E9EA7}" name="Elyse Walter" initials="EW" userId="S::WalterE@michigan.gov::7343147f-75df-414c-9e56-e850f1a6bc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7" autoAdjust="0"/>
  </p:normalViewPr>
  <p:slideViewPr>
    <p:cSldViewPr snapToGrid="0">
      <p:cViewPr varScale="1">
        <p:scale>
          <a:sx n="78" d="100"/>
          <a:sy n="78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9" Type="http://schemas.openxmlformats.org/officeDocument/2006/relationships/presProps" Target="presProps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CBB59-DB97-4EC2-A20E-361F2C6CDDCD}" type="doc">
      <dgm:prSet loTypeId="urn:microsoft.com/office/officeart/2005/8/layout/cycle7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158570-4F1D-4268-B534-0B5C69B45C8F}">
      <dgm:prSet phldrT="[Text]" custT="1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en-US" sz="1600" b="1" dirty="0"/>
            <a:t>Employers</a:t>
          </a:r>
        </a:p>
      </dgm:t>
    </dgm:pt>
    <dgm:pt modelId="{21DB02E7-0BF5-411D-8DDD-2DE973EFB12A}" type="parTrans" cxnId="{63383388-55A0-4CC7-8DA1-4F4A250D64AF}">
      <dgm:prSet/>
      <dgm:spPr/>
      <dgm:t>
        <a:bodyPr/>
        <a:lstStyle/>
        <a:p>
          <a:endParaRPr lang="en-US"/>
        </a:p>
      </dgm:t>
    </dgm:pt>
    <dgm:pt modelId="{9E23DFBA-E8C5-4399-AB7F-7EE0C4BB481D}" type="sibTrans" cxnId="{63383388-55A0-4CC7-8DA1-4F4A250D64A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400"/>
        </a:p>
      </dgm:t>
    </dgm:pt>
    <dgm:pt modelId="{ECDD0822-7B96-467D-BA3F-7B2A6F64A6ED}">
      <dgm:prSet phldrT="[Text]" custT="1"/>
      <dgm:spPr/>
      <dgm:t>
        <a:bodyPr/>
        <a:lstStyle/>
        <a:p>
          <a:r>
            <a:rPr lang="en-US" sz="1600" b="1" dirty="0"/>
            <a:t>Educator Partners</a:t>
          </a:r>
        </a:p>
      </dgm:t>
    </dgm:pt>
    <dgm:pt modelId="{B70575BD-FCD9-411B-A395-5CFD1B1DE316}" type="parTrans" cxnId="{57C083BC-5CB8-4A15-891C-3E550ADBA7F2}">
      <dgm:prSet/>
      <dgm:spPr/>
      <dgm:t>
        <a:bodyPr/>
        <a:lstStyle/>
        <a:p>
          <a:endParaRPr lang="en-US"/>
        </a:p>
      </dgm:t>
    </dgm:pt>
    <dgm:pt modelId="{2B7F142B-8698-41AB-A30F-FE9C0426DA26}" type="sibTrans" cxnId="{57C083BC-5CB8-4A15-891C-3E550ADBA7F2}">
      <dgm:prSet custT="1"/>
      <dgm:spPr/>
      <dgm:t>
        <a:bodyPr/>
        <a:lstStyle/>
        <a:p>
          <a:endParaRPr lang="en-US" sz="1400"/>
        </a:p>
      </dgm:t>
    </dgm:pt>
    <dgm:pt modelId="{00FF281C-770E-4493-8A84-B9E1F5152C14}">
      <dgm:prSet phldrT="[Text]" custT="1"/>
      <dgm:spPr/>
      <dgm:t>
        <a:bodyPr/>
        <a:lstStyle/>
        <a:p>
          <a:r>
            <a:rPr lang="en-US" sz="1600" b="1" dirty="0"/>
            <a:t>Outreach, Recruitment</a:t>
          </a:r>
          <a:br>
            <a:rPr lang="en-US" sz="1600" b="1" dirty="0"/>
          </a:br>
          <a:r>
            <a:rPr lang="en-US" sz="1600" b="1" dirty="0"/>
            <a:t>&amp; Training</a:t>
          </a:r>
        </a:p>
      </dgm:t>
    </dgm:pt>
    <dgm:pt modelId="{E11A6405-681E-46E0-ABDE-931F7E20E396}" type="parTrans" cxnId="{85F981FE-9870-4AAC-8EB4-A21326413C7C}">
      <dgm:prSet/>
      <dgm:spPr/>
      <dgm:t>
        <a:bodyPr/>
        <a:lstStyle/>
        <a:p>
          <a:endParaRPr lang="en-US"/>
        </a:p>
      </dgm:t>
    </dgm:pt>
    <dgm:pt modelId="{503822C0-C344-4A2A-A55F-C2857C6016B6}" type="sibTrans" cxnId="{85F981FE-9870-4AAC-8EB4-A21326413C7C}">
      <dgm:prSet custT="1"/>
      <dgm:spPr/>
      <dgm:t>
        <a:bodyPr/>
        <a:lstStyle/>
        <a:p>
          <a:endParaRPr lang="en-US" sz="1400"/>
        </a:p>
      </dgm:t>
    </dgm:pt>
    <dgm:pt modelId="{898B6779-22FC-41C9-93B8-1F64F1904352}">
      <dgm:prSet phldrT="[Text]" custT="1"/>
      <dgm:spPr/>
      <dgm:t>
        <a:bodyPr/>
        <a:lstStyle/>
        <a:p>
          <a:r>
            <a:rPr lang="en-US" sz="1600" b="1" dirty="0"/>
            <a:t>Employment</a:t>
          </a:r>
        </a:p>
      </dgm:t>
    </dgm:pt>
    <dgm:pt modelId="{9B95B7BC-F80A-4DAD-BAE0-9D4F948D77B5}" type="parTrans" cxnId="{57311B17-B245-4FF3-BED8-C7C8E4470D5C}">
      <dgm:prSet/>
      <dgm:spPr/>
      <dgm:t>
        <a:bodyPr/>
        <a:lstStyle/>
        <a:p>
          <a:endParaRPr lang="en-US"/>
        </a:p>
      </dgm:t>
    </dgm:pt>
    <dgm:pt modelId="{F3C958BC-2822-43D3-A632-5DF4CD53D9C9}" type="sibTrans" cxnId="{57311B17-B245-4FF3-BED8-C7C8E4470D5C}">
      <dgm:prSet custT="1"/>
      <dgm:spPr/>
      <dgm:t>
        <a:bodyPr/>
        <a:lstStyle/>
        <a:p>
          <a:endParaRPr lang="en-US" sz="1400"/>
        </a:p>
      </dgm:t>
    </dgm:pt>
    <dgm:pt modelId="{DD5B17DB-3904-4BC9-9433-A347D313A82D}">
      <dgm:prSet phldrT="[Text]" custT="1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en-US" sz="1400" dirty="0"/>
            <a:t>Commit to participation</a:t>
          </a:r>
        </a:p>
      </dgm:t>
    </dgm:pt>
    <dgm:pt modelId="{2A1F9BDD-4158-48B9-A76E-D9AE2841DCDC}" type="parTrans" cxnId="{DC8D9876-31A8-49A5-9FE8-C278C4F10D52}">
      <dgm:prSet/>
      <dgm:spPr/>
      <dgm:t>
        <a:bodyPr/>
        <a:lstStyle/>
        <a:p>
          <a:endParaRPr lang="en-US"/>
        </a:p>
      </dgm:t>
    </dgm:pt>
    <dgm:pt modelId="{90426918-6DB9-41B2-A84A-BDD2085F9265}" type="sibTrans" cxnId="{DC8D9876-31A8-49A5-9FE8-C278C4F10D52}">
      <dgm:prSet/>
      <dgm:spPr/>
      <dgm:t>
        <a:bodyPr/>
        <a:lstStyle/>
        <a:p>
          <a:endParaRPr lang="en-US"/>
        </a:p>
      </dgm:t>
    </dgm:pt>
    <dgm:pt modelId="{A99FB1FC-3479-4A53-9CD5-2F8DE4AF98C0}">
      <dgm:prSet phldrT="[Text]" custT="1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en-US" sz="1400" dirty="0"/>
            <a:t>Vet LMI Data</a:t>
          </a:r>
        </a:p>
      </dgm:t>
    </dgm:pt>
    <dgm:pt modelId="{5B8783D8-D2FD-4699-9B0A-A524FF1CCE64}" type="parTrans" cxnId="{D1D3496A-8B32-4173-8C74-EF9C3F7FCFFA}">
      <dgm:prSet/>
      <dgm:spPr/>
      <dgm:t>
        <a:bodyPr/>
        <a:lstStyle/>
        <a:p>
          <a:endParaRPr lang="en-US"/>
        </a:p>
      </dgm:t>
    </dgm:pt>
    <dgm:pt modelId="{5FF0936F-ECB4-4143-B591-D4FA0B9DDE86}" type="sibTrans" cxnId="{D1D3496A-8B32-4173-8C74-EF9C3F7FCFFA}">
      <dgm:prSet/>
      <dgm:spPr/>
      <dgm:t>
        <a:bodyPr/>
        <a:lstStyle/>
        <a:p>
          <a:endParaRPr lang="en-US"/>
        </a:p>
      </dgm:t>
    </dgm:pt>
    <dgm:pt modelId="{42B5842B-B4DA-4D3C-B945-F83D139DC1F5}">
      <dgm:prSet phldrT="[Text]" custT="1"/>
      <dgm:spPr>
        <a:solidFill>
          <a:schemeClr val="accent2">
            <a:lumMod val="75000"/>
            <a:lumOff val="25000"/>
          </a:schemeClr>
        </a:solidFill>
      </dgm:spPr>
      <dgm:t>
        <a:bodyPr/>
        <a:lstStyle/>
        <a:p>
          <a:r>
            <a:rPr lang="en-US" sz="1400" dirty="0"/>
            <a:t>Align hiring and skills needs</a:t>
          </a:r>
        </a:p>
      </dgm:t>
    </dgm:pt>
    <dgm:pt modelId="{342ADA33-1264-4583-8B1C-36A5AF64C9B4}" type="parTrans" cxnId="{5AA66935-17C7-49BA-B699-A212E613E5FB}">
      <dgm:prSet/>
      <dgm:spPr/>
      <dgm:t>
        <a:bodyPr/>
        <a:lstStyle/>
        <a:p>
          <a:endParaRPr lang="en-US"/>
        </a:p>
      </dgm:t>
    </dgm:pt>
    <dgm:pt modelId="{D9DA8318-0490-483C-B2D0-23FA14219603}" type="sibTrans" cxnId="{5AA66935-17C7-49BA-B699-A212E613E5FB}">
      <dgm:prSet/>
      <dgm:spPr/>
      <dgm:t>
        <a:bodyPr/>
        <a:lstStyle/>
        <a:p>
          <a:endParaRPr lang="en-US"/>
        </a:p>
      </dgm:t>
    </dgm:pt>
    <dgm:pt modelId="{B00A4D30-5CC4-4213-8B96-41EE6969586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Identified by employers as preferred providers of training</a:t>
          </a:r>
        </a:p>
      </dgm:t>
    </dgm:pt>
    <dgm:pt modelId="{12D103E3-AD71-41F9-9660-8A1D60025549}" type="parTrans" cxnId="{BF82A673-B9BA-4183-A42C-523FC6E6FB78}">
      <dgm:prSet/>
      <dgm:spPr/>
      <dgm:t>
        <a:bodyPr/>
        <a:lstStyle/>
        <a:p>
          <a:endParaRPr lang="en-US"/>
        </a:p>
      </dgm:t>
    </dgm:pt>
    <dgm:pt modelId="{2EF003F8-340E-4EFE-9266-B1B3EDB9A868}" type="sibTrans" cxnId="{BF82A673-B9BA-4183-A42C-523FC6E6FB78}">
      <dgm:prSet/>
      <dgm:spPr/>
      <dgm:t>
        <a:bodyPr/>
        <a:lstStyle/>
        <a:p>
          <a:endParaRPr lang="en-US"/>
        </a:p>
      </dgm:t>
    </dgm:pt>
    <dgm:pt modelId="{72857115-6771-4E7C-AF96-D4BA072AAF14}">
      <dgm:prSet custT="1"/>
      <dgm:spPr/>
      <dgm:t>
        <a:bodyPr/>
        <a:lstStyle/>
        <a:p>
          <a:r>
            <a:rPr lang="en-US" sz="1200"/>
            <a:t>Co-design curriculum based on employer validated needs</a:t>
          </a:r>
          <a:endParaRPr lang="en-US" sz="1200" dirty="0"/>
        </a:p>
      </dgm:t>
    </dgm:pt>
    <dgm:pt modelId="{40043A98-555E-4947-8608-236D1723AA41}" type="sibTrans" cxnId="{D9B980D7-9EFE-4D7B-AF5C-72AC1983F15C}">
      <dgm:prSet/>
      <dgm:spPr/>
      <dgm:t>
        <a:bodyPr/>
        <a:lstStyle/>
        <a:p>
          <a:endParaRPr lang="en-US"/>
        </a:p>
      </dgm:t>
    </dgm:pt>
    <dgm:pt modelId="{C8DE2891-7718-412A-B2F3-B8A1BD7CE091}" type="parTrans" cxnId="{D9B980D7-9EFE-4D7B-AF5C-72AC1983F15C}">
      <dgm:prSet/>
      <dgm:spPr/>
      <dgm:t>
        <a:bodyPr/>
        <a:lstStyle/>
        <a:p>
          <a:endParaRPr lang="en-US"/>
        </a:p>
      </dgm:t>
    </dgm:pt>
    <dgm:pt modelId="{7BEC2FD6-AFEA-4534-9257-4C1E6B711416}">
      <dgm:prSet custT="1"/>
      <dgm:spPr/>
      <dgm:t>
        <a:bodyPr/>
        <a:lstStyle/>
        <a:p>
          <a:r>
            <a:rPr lang="en-US" sz="1200"/>
            <a:t>Share program information with students and partners</a:t>
          </a:r>
          <a:endParaRPr lang="en-US" sz="1200" dirty="0"/>
        </a:p>
      </dgm:t>
    </dgm:pt>
    <dgm:pt modelId="{F4860BF0-6BBA-47A2-AB65-744399BA948A}" type="sibTrans" cxnId="{65156516-0490-40D1-8DC0-BF31CFD0CBA5}">
      <dgm:prSet/>
      <dgm:spPr/>
      <dgm:t>
        <a:bodyPr/>
        <a:lstStyle/>
        <a:p>
          <a:endParaRPr lang="en-US"/>
        </a:p>
      </dgm:t>
    </dgm:pt>
    <dgm:pt modelId="{468662F0-4B92-4DF2-B311-7F9FDF744DD9}" type="parTrans" cxnId="{65156516-0490-40D1-8DC0-BF31CFD0CBA5}">
      <dgm:prSet/>
      <dgm:spPr/>
      <dgm:t>
        <a:bodyPr/>
        <a:lstStyle/>
        <a:p>
          <a:endParaRPr lang="en-US"/>
        </a:p>
      </dgm:t>
    </dgm:pt>
    <dgm:pt modelId="{BEC57A66-ADEA-4AF5-AB0F-BA73C9C4A27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Recruit job seekers into approved programs</a:t>
          </a:r>
        </a:p>
      </dgm:t>
    </dgm:pt>
    <dgm:pt modelId="{E4DFBD6C-0BF1-4F48-B064-F2CA5881162C}" type="parTrans" cxnId="{CC8D379D-9EC4-4FA2-B2A8-CC5475027D2C}">
      <dgm:prSet/>
      <dgm:spPr/>
      <dgm:t>
        <a:bodyPr/>
        <a:lstStyle/>
        <a:p>
          <a:endParaRPr lang="en-US"/>
        </a:p>
      </dgm:t>
    </dgm:pt>
    <dgm:pt modelId="{71070C90-E3E0-4463-9049-2572E9C289BC}" type="sibTrans" cxnId="{CC8D379D-9EC4-4FA2-B2A8-CC5475027D2C}">
      <dgm:prSet/>
      <dgm:spPr/>
      <dgm:t>
        <a:bodyPr/>
        <a:lstStyle/>
        <a:p>
          <a:endParaRPr lang="en-US"/>
        </a:p>
      </dgm:t>
    </dgm:pt>
    <dgm:pt modelId="{05F68962-456D-47B9-97FD-6D120A654AFB}">
      <dgm:prSet custT="1"/>
      <dgm:spPr/>
      <dgm:t>
        <a:bodyPr/>
        <a:lstStyle/>
        <a:p>
          <a:r>
            <a:rPr lang="en-US" sz="1200"/>
            <a:t>Incumbent workers trained</a:t>
          </a:r>
          <a:endParaRPr lang="en-US" sz="1200" dirty="0"/>
        </a:p>
      </dgm:t>
    </dgm:pt>
    <dgm:pt modelId="{60446D71-11B0-4C0E-82F3-44D1DD8AA278}" type="parTrans" cxnId="{F178103F-87E2-4E78-BF01-9F22DECA0A17}">
      <dgm:prSet/>
      <dgm:spPr/>
      <dgm:t>
        <a:bodyPr/>
        <a:lstStyle/>
        <a:p>
          <a:endParaRPr lang="en-US"/>
        </a:p>
      </dgm:t>
    </dgm:pt>
    <dgm:pt modelId="{C85616BB-992B-4FF7-9B05-D518CC3FF839}" type="sibTrans" cxnId="{F178103F-87E2-4E78-BF01-9F22DECA0A17}">
      <dgm:prSet/>
      <dgm:spPr/>
      <dgm:t>
        <a:bodyPr/>
        <a:lstStyle/>
        <a:p>
          <a:endParaRPr lang="en-US"/>
        </a:p>
      </dgm:t>
    </dgm:pt>
    <dgm:pt modelId="{45CB25E7-FD9D-4050-A1C1-1221404A2536}">
      <dgm:prSet phldrT="[Text]" custT="1"/>
      <dgm:spPr/>
      <dgm:t>
        <a:bodyPr/>
        <a:lstStyle/>
        <a:p>
          <a:r>
            <a:rPr lang="en-US" sz="1400" dirty="0"/>
            <a:t>Job seekers connected to EV Jobs Academy employers</a:t>
          </a:r>
        </a:p>
      </dgm:t>
    </dgm:pt>
    <dgm:pt modelId="{B26A4097-9E39-48D5-BDD7-4B617F0A75E6}" type="parTrans" cxnId="{4C6BEFBE-4AF0-4EB4-8014-C4BD8C67F9ED}">
      <dgm:prSet/>
      <dgm:spPr/>
      <dgm:t>
        <a:bodyPr/>
        <a:lstStyle/>
        <a:p>
          <a:endParaRPr lang="en-US"/>
        </a:p>
      </dgm:t>
    </dgm:pt>
    <dgm:pt modelId="{C511F61E-60F2-4D2A-885B-D752BBC60AE0}" type="sibTrans" cxnId="{4C6BEFBE-4AF0-4EB4-8014-C4BD8C67F9ED}">
      <dgm:prSet/>
      <dgm:spPr/>
      <dgm:t>
        <a:bodyPr/>
        <a:lstStyle/>
        <a:p>
          <a:endParaRPr lang="en-US"/>
        </a:p>
      </dgm:t>
    </dgm:pt>
    <dgm:pt modelId="{A895E872-A8CF-4A31-88CB-2F4C54AC472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Training completed by job seekers</a:t>
          </a:r>
        </a:p>
      </dgm:t>
    </dgm:pt>
    <dgm:pt modelId="{197D8492-0CE3-4820-B6C8-387E0DD8711B}" type="parTrans" cxnId="{E093DC5F-EB0C-4639-ABE3-75FA8149E0B4}">
      <dgm:prSet/>
      <dgm:spPr/>
      <dgm:t>
        <a:bodyPr/>
        <a:lstStyle/>
        <a:p>
          <a:endParaRPr lang="en-US"/>
        </a:p>
      </dgm:t>
    </dgm:pt>
    <dgm:pt modelId="{8DB296E6-0237-4703-94B7-40EA6DA8AE8D}" type="sibTrans" cxnId="{E093DC5F-EB0C-4639-ABE3-75FA8149E0B4}">
      <dgm:prSet/>
      <dgm:spPr/>
      <dgm:t>
        <a:bodyPr/>
        <a:lstStyle/>
        <a:p>
          <a:endParaRPr lang="en-US"/>
        </a:p>
      </dgm:t>
    </dgm:pt>
    <dgm:pt modelId="{7ACE582C-68D5-462F-8F27-89055BED94D3}" type="pres">
      <dgm:prSet presAssocID="{7D5CBB59-DB97-4EC2-A20E-361F2C6CDDCD}" presName="Name0" presStyleCnt="0">
        <dgm:presLayoutVars>
          <dgm:dir/>
          <dgm:resizeHandles val="exact"/>
        </dgm:presLayoutVars>
      </dgm:prSet>
      <dgm:spPr/>
    </dgm:pt>
    <dgm:pt modelId="{EE4D4945-791E-4FBB-BCD2-8B697BFBACEC}" type="pres">
      <dgm:prSet presAssocID="{D6158570-4F1D-4268-B534-0B5C69B45C8F}" presName="node" presStyleLbl="node1" presStyleIdx="0" presStyleCnt="4" custScaleX="106070" custScaleY="110101" custRadScaleRad="107063" custRadScaleInc="1852">
        <dgm:presLayoutVars>
          <dgm:bulletEnabled val="1"/>
        </dgm:presLayoutVars>
      </dgm:prSet>
      <dgm:spPr/>
    </dgm:pt>
    <dgm:pt modelId="{B14CE645-F30E-4D86-9C0A-4C0E7BDAB7B1}" type="pres">
      <dgm:prSet presAssocID="{9E23DFBA-E8C5-4399-AB7F-7EE0C4BB481D}" presName="sibTrans" presStyleLbl="sibTrans2D1" presStyleIdx="0" presStyleCnt="4"/>
      <dgm:spPr>
        <a:prstGeom prst="rightArrow">
          <a:avLst/>
        </a:prstGeom>
      </dgm:spPr>
    </dgm:pt>
    <dgm:pt modelId="{0F1B8A2E-AF2C-4BCF-92CF-28AA9B065EAB}" type="pres">
      <dgm:prSet presAssocID="{9E23DFBA-E8C5-4399-AB7F-7EE0C4BB481D}" presName="connectorText" presStyleLbl="sibTrans2D1" presStyleIdx="0" presStyleCnt="4"/>
      <dgm:spPr/>
    </dgm:pt>
    <dgm:pt modelId="{B7593EEC-D7CE-498A-9B7A-91D283C574A1}" type="pres">
      <dgm:prSet presAssocID="{ECDD0822-7B96-467D-BA3F-7B2A6F64A6ED}" presName="node" presStyleLbl="node1" presStyleIdx="1" presStyleCnt="4" custScaleX="114071" custScaleY="117797" custRadScaleRad="124747" custRadScaleInc="-3217">
        <dgm:presLayoutVars>
          <dgm:bulletEnabled val="1"/>
        </dgm:presLayoutVars>
      </dgm:prSet>
      <dgm:spPr/>
    </dgm:pt>
    <dgm:pt modelId="{E586577B-984A-4107-82DD-656963ADCA11}" type="pres">
      <dgm:prSet presAssocID="{2B7F142B-8698-41AB-A30F-FE9C0426DA26}" presName="sibTrans" presStyleLbl="sibTrans2D1" presStyleIdx="1" presStyleCnt="4"/>
      <dgm:spPr>
        <a:prstGeom prst="rightArrow">
          <a:avLst/>
        </a:prstGeom>
      </dgm:spPr>
    </dgm:pt>
    <dgm:pt modelId="{DF6152EA-6C78-4E23-9AD8-0103119574CD}" type="pres">
      <dgm:prSet presAssocID="{2B7F142B-8698-41AB-A30F-FE9C0426DA26}" presName="connectorText" presStyleLbl="sibTrans2D1" presStyleIdx="1" presStyleCnt="4"/>
      <dgm:spPr/>
    </dgm:pt>
    <dgm:pt modelId="{3BC33594-3E66-47AD-8852-8BB0C649227D}" type="pres">
      <dgm:prSet presAssocID="{00FF281C-770E-4493-8A84-B9E1F5152C14}" presName="node" presStyleLbl="node1" presStyleIdx="2" presStyleCnt="4" custScaleX="111073" custScaleY="127238">
        <dgm:presLayoutVars>
          <dgm:bulletEnabled val="1"/>
        </dgm:presLayoutVars>
      </dgm:prSet>
      <dgm:spPr/>
    </dgm:pt>
    <dgm:pt modelId="{24F35CD9-9866-46CD-AC45-B1917C4492B2}" type="pres">
      <dgm:prSet presAssocID="{503822C0-C344-4A2A-A55F-C2857C6016B6}" presName="sibTrans" presStyleLbl="sibTrans2D1" presStyleIdx="2" presStyleCnt="4"/>
      <dgm:spPr>
        <a:prstGeom prst="rightArrow">
          <a:avLst/>
        </a:prstGeom>
      </dgm:spPr>
    </dgm:pt>
    <dgm:pt modelId="{26252F87-C0C1-46A6-8E20-B1B0071AE87A}" type="pres">
      <dgm:prSet presAssocID="{503822C0-C344-4A2A-A55F-C2857C6016B6}" presName="connectorText" presStyleLbl="sibTrans2D1" presStyleIdx="2" presStyleCnt="4"/>
      <dgm:spPr/>
    </dgm:pt>
    <dgm:pt modelId="{5C04E31C-D601-43C8-8551-C1144C871E3E}" type="pres">
      <dgm:prSet presAssocID="{898B6779-22FC-41C9-93B8-1F64F1904352}" presName="node" presStyleLbl="node1" presStyleIdx="3" presStyleCnt="4" custScaleX="107147" custScaleY="111261" custRadScaleRad="125125" custRadScaleInc="4756">
        <dgm:presLayoutVars>
          <dgm:bulletEnabled val="1"/>
        </dgm:presLayoutVars>
      </dgm:prSet>
      <dgm:spPr/>
    </dgm:pt>
    <dgm:pt modelId="{0071ED62-F100-47E9-901C-7E16A4B8D90C}" type="pres">
      <dgm:prSet presAssocID="{F3C958BC-2822-43D3-A632-5DF4CD53D9C9}" presName="sibTrans" presStyleLbl="sibTrans2D1" presStyleIdx="3" presStyleCnt="4"/>
      <dgm:spPr>
        <a:prstGeom prst="rightArrow">
          <a:avLst/>
        </a:prstGeom>
      </dgm:spPr>
    </dgm:pt>
    <dgm:pt modelId="{374AEF0F-499E-43EE-A112-84F5B2BCFE75}" type="pres">
      <dgm:prSet presAssocID="{F3C958BC-2822-43D3-A632-5DF4CD53D9C9}" presName="connectorText" presStyleLbl="sibTrans2D1" presStyleIdx="3" presStyleCnt="4"/>
      <dgm:spPr/>
    </dgm:pt>
  </dgm:ptLst>
  <dgm:cxnLst>
    <dgm:cxn modelId="{FF5C2508-19C6-41F3-9198-CC18DDAADD6E}" type="presOf" srcId="{2B7F142B-8698-41AB-A30F-FE9C0426DA26}" destId="{DF6152EA-6C78-4E23-9AD8-0103119574CD}" srcOrd="1" destOrd="0" presId="urn:microsoft.com/office/officeart/2005/8/layout/cycle7"/>
    <dgm:cxn modelId="{65156516-0490-40D1-8DC0-BF31CFD0CBA5}" srcId="{ECDD0822-7B96-467D-BA3F-7B2A6F64A6ED}" destId="{7BEC2FD6-AFEA-4534-9257-4C1E6B711416}" srcOrd="2" destOrd="0" parTransId="{468662F0-4B92-4DF2-B311-7F9FDF744DD9}" sibTransId="{F4860BF0-6BBA-47A2-AB65-744399BA948A}"/>
    <dgm:cxn modelId="{57311B17-B245-4FF3-BED8-C7C8E4470D5C}" srcId="{7D5CBB59-DB97-4EC2-A20E-361F2C6CDDCD}" destId="{898B6779-22FC-41C9-93B8-1F64F1904352}" srcOrd="3" destOrd="0" parTransId="{9B95B7BC-F80A-4DAD-BAE0-9D4F948D77B5}" sibTransId="{F3C958BC-2822-43D3-A632-5DF4CD53D9C9}"/>
    <dgm:cxn modelId="{487BD21B-C3A2-472F-861C-42D8F6647EED}" type="presOf" srcId="{F3C958BC-2822-43D3-A632-5DF4CD53D9C9}" destId="{0071ED62-F100-47E9-901C-7E16A4B8D90C}" srcOrd="0" destOrd="0" presId="urn:microsoft.com/office/officeart/2005/8/layout/cycle7"/>
    <dgm:cxn modelId="{FE95051C-0791-4B38-843D-F846A599BB07}" type="presOf" srcId="{ECDD0822-7B96-467D-BA3F-7B2A6F64A6ED}" destId="{B7593EEC-D7CE-498A-9B7A-91D283C574A1}" srcOrd="0" destOrd="0" presId="urn:microsoft.com/office/officeart/2005/8/layout/cycle7"/>
    <dgm:cxn modelId="{70956022-E161-4B44-818D-5DD5AD639CB6}" type="presOf" srcId="{45CB25E7-FD9D-4050-A1C1-1221404A2536}" destId="{5C04E31C-D601-43C8-8551-C1144C871E3E}" srcOrd="0" destOrd="1" presId="urn:microsoft.com/office/officeart/2005/8/layout/cycle7"/>
    <dgm:cxn modelId="{1D60CE22-A859-4C20-8C9F-81DD24AA8512}" type="presOf" srcId="{05F68962-456D-47B9-97FD-6D120A654AFB}" destId="{3BC33594-3E66-47AD-8852-8BB0C649227D}" srcOrd="0" destOrd="3" presId="urn:microsoft.com/office/officeart/2005/8/layout/cycle7"/>
    <dgm:cxn modelId="{C1592A35-E402-4973-BE8A-C87F15DF70D3}" type="presOf" srcId="{9E23DFBA-E8C5-4399-AB7F-7EE0C4BB481D}" destId="{B14CE645-F30E-4D86-9C0A-4C0E7BDAB7B1}" srcOrd="0" destOrd="0" presId="urn:microsoft.com/office/officeart/2005/8/layout/cycle7"/>
    <dgm:cxn modelId="{5AA66935-17C7-49BA-B699-A212E613E5FB}" srcId="{D6158570-4F1D-4268-B534-0B5C69B45C8F}" destId="{42B5842B-B4DA-4D3C-B945-F83D139DC1F5}" srcOrd="2" destOrd="0" parTransId="{342ADA33-1264-4583-8B1C-36A5AF64C9B4}" sibTransId="{D9DA8318-0490-483C-B2D0-23FA14219603}"/>
    <dgm:cxn modelId="{F178103F-87E2-4E78-BF01-9F22DECA0A17}" srcId="{00FF281C-770E-4493-8A84-B9E1F5152C14}" destId="{05F68962-456D-47B9-97FD-6D120A654AFB}" srcOrd="2" destOrd="0" parTransId="{60446D71-11B0-4C0E-82F3-44D1DD8AA278}" sibTransId="{C85616BB-992B-4FF7-9B05-D518CC3FF839}"/>
    <dgm:cxn modelId="{2872273F-D83C-45A5-81F2-011C702CFE67}" type="presOf" srcId="{A895E872-A8CF-4A31-88CB-2F4C54AC4722}" destId="{3BC33594-3E66-47AD-8852-8BB0C649227D}" srcOrd="0" destOrd="2" presId="urn:microsoft.com/office/officeart/2005/8/layout/cycle7"/>
    <dgm:cxn modelId="{E093DC5F-EB0C-4639-ABE3-75FA8149E0B4}" srcId="{00FF281C-770E-4493-8A84-B9E1F5152C14}" destId="{A895E872-A8CF-4A31-88CB-2F4C54AC4722}" srcOrd="1" destOrd="0" parTransId="{197D8492-0CE3-4820-B6C8-387E0DD8711B}" sibTransId="{8DB296E6-0237-4703-94B7-40EA6DA8AE8D}"/>
    <dgm:cxn modelId="{47BDD962-344B-458D-BD13-8243DE7A0FE5}" type="presOf" srcId="{7BEC2FD6-AFEA-4534-9257-4C1E6B711416}" destId="{B7593EEC-D7CE-498A-9B7A-91D283C574A1}" srcOrd="0" destOrd="3" presId="urn:microsoft.com/office/officeart/2005/8/layout/cycle7"/>
    <dgm:cxn modelId="{571E7244-EDCE-4B96-893B-D4DB98CB0FA3}" type="presOf" srcId="{A99FB1FC-3479-4A53-9CD5-2F8DE4AF98C0}" destId="{EE4D4945-791E-4FBB-BCD2-8B697BFBACEC}" srcOrd="0" destOrd="2" presId="urn:microsoft.com/office/officeart/2005/8/layout/cycle7"/>
    <dgm:cxn modelId="{D1D3496A-8B32-4173-8C74-EF9C3F7FCFFA}" srcId="{D6158570-4F1D-4268-B534-0B5C69B45C8F}" destId="{A99FB1FC-3479-4A53-9CD5-2F8DE4AF98C0}" srcOrd="1" destOrd="0" parTransId="{5B8783D8-D2FD-4699-9B0A-A524FF1CCE64}" sibTransId="{5FF0936F-ECB4-4143-B591-D4FA0B9DDE86}"/>
    <dgm:cxn modelId="{0688A751-82D4-4E23-8EFC-26EB0AE05FF9}" type="presOf" srcId="{503822C0-C344-4A2A-A55F-C2857C6016B6}" destId="{24F35CD9-9866-46CD-AC45-B1917C4492B2}" srcOrd="0" destOrd="0" presId="urn:microsoft.com/office/officeart/2005/8/layout/cycle7"/>
    <dgm:cxn modelId="{BF82A673-B9BA-4183-A42C-523FC6E6FB78}" srcId="{ECDD0822-7B96-467D-BA3F-7B2A6F64A6ED}" destId="{B00A4D30-5CC4-4213-8B96-41EE69695862}" srcOrd="0" destOrd="0" parTransId="{12D103E3-AD71-41F9-9660-8A1D60025549}" sibTransId="{2EF003F8-340E-4EFE-9266-B1B3EDB9A868}"/>
    <dgm:cxn modelId="{3B419656-5C4A-4B29-9633-511752557523}" type="presOf" srcId="{503822C0-C344-4A2A-A55F-C2857C6016B6}" destId="{26252F87-C0C1-46A6-8E20-B1B0071AE87A}" srcOrd="1" destOrd="0" presId="urn:microsoft.com/office/officeart/2005/8/layout/cycle7"/>
    <dgm:cxn modelId="{DC8D9876-31A8-49A5-9FE8-C278C4F10D52}" srcId="{D6158570-4F1D-4268-B534-0B5C69B45C8F}" destId="{DD5B17DB-3904-4BC9-9433-A347D313A82D}" srcOrd="0" destOrd="0" parTransId="{2A1F9BDD-4158-48B9-A76E-D9AE2841DCDC}" sibTransId="{90426918-6DB9-41B2-A84A-BDD2085F9265}"/>
    <dgm:cxn modelId="{63383388-55A0-4CC7-8DA1-4F4A250D64AF}" srcId="{7D5CBB59-DB97-4EC2-A20E-361F2C6CDDCD}" destId="{D6158570-4F1D-4268-B534-0B5C69B45C8F}" srcOrd="0" destOrd="0" parTransId="{21DB02E7-0BF5-411D-8DDD-2DE973EFB12A}" sibTransId="{9E23DFBA-E8C5-4399-AB7F-7EE0C4BB481D}"/>
    <dgm:cxn modelId="{F659F38C-E0E0-471E-912D-C3CE8D191C73}" type="presOf" srcId="{42B5842B-B4DA-4D3C-B945-F83D139DC1F5}" destId="{EE4D4945-791E-4FBB-BCD2-8B697BFBACEC}" srcOrd="0" destOrd="3" presId="urn:microsoft.com/office/officeart/2005/8/layout/cycle7"/>
    <dgm:cxn modelId="{CC8D379D-9EC4-4FA2-B2A8-CC5475027D2C}" srcId="{00FF281C-770E-4493-8A84-B9E1F5152C14}" destId="{BEC57A66-ADEA-4AF5-AB0F-BA73C9C4A272}" srcOrd="0" destOrd="0" parTransId="{E4DFBD6C-0BF1-4F48-B064-F2CA5881162C}" sibTransId="{71070C90-E3E0-4463-9049-2572E9C289BC}"/>
    <dgm:cxn modelId="{9017E1A1-1583-4292-BE6B-B98FC2A8DACA}" type="presOf" srcId="{F3C958BC-2822-43D3-A632-5DF4CD53D9C9}" destId="{374AEF0F-499E-43EE-A112-84F5B2BCFE75}" srcOrd="1" destOrd="0" presId="urn:microsoft.com/office/officeart/2005/8/layout/cycle7"/>
    <dgm:cxn modelId="{69732FAA-218A-4D78-AB36-8759F52F32B7}" type="presOf" srcId="{B00A4D30-5CC4-4213-8B96-41EE69695862}" destId="{B7593EEC-D7CE-498A-9B7A-91D283C574A1}" srcOrd="0" destOrd="1" presId="urn:microsoft.com/office/officeart/2005/8/layout/cycle7"/>
    <dgm:cxn modelId="{E19754B0-68AB-4EFC-97B2-31F4BFFC1B3F}" type="presOf" srcId="{D6158570-4F1D-4268-B534-0B5C69B45C8F}" destId="{EE4D4945-791E-4FBB-BCD2-8B697BFBACEC}" srcOrd="0" destOrd="0" presId="urn:microsoft.com/office/officeart/2005/8/layout/cycle7"/>
    <dgm:cxn modelId="{A311AEB6-A483-4725-BB4B-FF7C2BEBAA0D}" type="presOf" srcId="{7D5CBB59-DB97-4EC2-A20E-361F2C6CDDCD}" destId="{7ACE582C-68D5-462F-8F27-89055BED94D3}" srcOrd="0" destOrd="0" presId="urn:microsoft.com/office/officeart/2005/8/layout/cycle7"/>
    <dgm:cxn modelId="{7A43BCBA-DCDB-4457-A23E-9566FFC212EA}" type="presOf" srcId="{898B6779-22FC-41C9-93B8-1F64F1904352}" destId="{5C04E31C-D601-43C8-8551-C1144C871E3E}" srcOrd="0" destOrd="0" presId="urn:microsoft.com/office/officeart/2005/8/layout/cycle7"/>
    <dgm:cxn modelId="{57C083BC-5CB8-4A15-891C-3E550ADBA7F2}" srcId="{7D5CBB59-DB97-4EC2-A20E-361F2C6CDDCD}" destId="{ECDD0822-7B96-467D-BA3F-7B2A6F64A6ED}" srcOrd="1" destOrd="0" parTransId="{B70575BD-FCD9-411B-A395-5CFD1B1DE316}" sibTransId="{2B7F142B-8698-41AB-A30F-FE9C0426DA26}"/>
    <dgm:cxn modelId="{4C6BEFBE-4AF0-4EB4-8014-C4BD8C67F9ED}" srcId="{898B6779-22FC-41C9-93B8-1F64F1904352}" destId="{45CB25E7-FD9D-4050-A1C1-1221404A2536}" srcOrd="0" destOrd="0" parTransId="{B26A4097-9E39-48D5-BDD7-4B617F0A75E6}" sibTransId="{C511F61E-60F2-4D2A-885B-D752BBC60AE0}"/>
    <dgm:cxn modelId="{12B3F1CA-B6DE-4EC8-8A7C-DEAAE19408EE}" type="presOf" srcId="{BEC57A66-ADEA-4AF5-AB0F-BA73C9C4A272}" destId="{3BC33594-3E66-47AD-8852-8BB0C649227D}" srcOrd="0" destOrd="1" presId="urn:microsoft.com/office/officeart/2005/8/layout/cycle7"/>
    <dgm:cxn modelId="{40DB6BD2-A9B8-407E-BF58-963FF534E46B}" type="presOf" srcId="{2B7F142B-8698-41AB-A30F-FE9C0426DA26}" destId="{E586577B-984A-4107-82DD-656963ADCA11}" srcOrd="0" destOrd="0" presId="urn:microsoft.com/office/officeart/2005/8/layout/cycle7"/>
    <dgm:cxn modelId="{D9B980D7-9EFE-4D7B-AF5C-72AC1983F15C}" srcId="{ECDD0822-7B96-467D-BA3F-7B2A6F64A6ED}" destId="{72857115-6771-4E7C-AF96-D4BA072AAF14}" srcOrd="1" destOrd="0" parTransId="{C8DE2891-7718-412A-B2F3-B8A1BD7CE091}" sibTransId="{40043A98-555E-4947-8608-236D1723AA41}"/>
    <dgm:cxn modelId="{AC0FC2DA-A328-472D-AF09-BA1D8BA50488}" type="presOf" srcId="{00FF281C-770E-4493-8A84-B9E1F5152C14}" destId="{3BC33594-3E66-47AD-8852-8BB0C649227D}" srcOrd="0" destOrd="0" presId="urn:microsoft.com/office/officeart/2005/8/layout/cycle7"/>
    <dgm:cxn modelId="{EC069CF2-37E0-4C5D-A908-9E4EBAD5111D}" type="presOf" srcId="{9E23DFBA-E8C5-4399-AB7F-7EE0C4BB481D}" destId="{0F1B8A2E-AF2C-4BCF-92CF-28AA9B065EAB}" srcOrd="1" destOrd="0" presId="urn:microsoft.com/office/officeart/2005/8/layout/cycle7"/>
    <dgm:cxn modelId="{E387F5F2-9E4C-4A95-A143-8E35756E7FFE}" type="presOf" srcId="{72857115-6771-4E7C-AF96-D4BA072AAF14}" destId="{B7593EEC-D7CE-498A-9B7A-91D283C574A1}" srcOrd="0" destOrd="2" presId="urn:microsoft.com/office/officeart/2005/8/layout/cycle7"/>
    <dgm:cxn modelId="{AA5F63F6-5A7A-4FBB-8C32-C307058381D0}" type="presOf" srcId="{DD5B17DB-3904-4BC9-9433-A347D313A82D}" destId="{EE4D4945-791E-4FBB-BCD2-8B697BFBACEC}" srcOrd="0" destOrd="1" presId="urn:microsoft.com/office/officeart/2005/8/layout/cycle7"/>
    <dgm:cxn modelId="{85F981FE-9870-4AAC-8EB4-A21326413C7C}" srcId="{7D5CBB59-DB97-4EC2-A20E-361F2C6CDDCD}" destId="{00FF281C-770E-4493-8A84-B9E1F5152C14}" srcOrd="2" destOrd="0" parTransId="{E11A6405-681E-46E0-ABDE-931F7E20E396}" sibTransId="{503822C0-C344-4A2A-A55F-C2857C6016B6}"/>
    <dgm:cxn modelId="{256E753D-9849-4F27-9191-56A57D05C824}" type="presParOf" srcId="{7ACE582C-68D5-462F-8F27-89055BED94D3}" destId="{EE4D4945-791E-4FBB-BCD2-8B697BFBACEC}" srcOrd="0" destOrd="0" presId="urn:microsoft.com/office/officeart/2005/8/layout/cycle7"/>
    <dgm:cxn modelId="{33D7F15D-813E-49CE-B3B9-9993AA96490E}" type="presParOf" srcId="{7ACE582C-68D5-462F-8F27-89055BED94D3}" destId="{B14CE645-F30E-4D86-9C0A-4C0E7BDAB7B1}" srcOrd="1" destOrd="0" presId="urn:microsoft.com/office/officeart/2005/8/layout/cycle7"/>
    <dgm:cxn modelId="{2C4B5A74-A634-4AFF-B902-A9D8B5B167F3}" type="presParOf" srcId="{B14CE645-F30E-4D86-9C0A-4C0E7BDAB7B1}" destId="{0F1B8A2E-AF2C-4BCF-92CF-28AA9B065EAB}" srcOrd="0" destOrd="0" presId="urn:microsoft.com/office/officeart/2005/8/layout/cycle7"/>
    <dgm:cxn modelId="{CE5962AE-ABCC-41F3-82D8-C32BCD3CC902}" type="presParOf" srcId="{7ACE582C-68D5-462F-8F27-89055BED94D3}" destId="{B7593EEC-D7CE-498A-9B7A-91D283C574A1}" srcOrd="2" destOrd="0" presId="urn:microsoft.com/office/officeart/2005/8/layout/cycle7"/>
    <dgm:cxn modelId="{41105FEB-C12D-45B0-A3A1-47E0781D0C3B}" type="presParOf" srcId="{7ACE582C-68D5-462F-8F27-89055BED94D3}" destId="{E586577B-984A-4107-82DD-656963ADCA11}" srcOrd="3" destOrd="0" presId="urn:microsoft.com/office/officeart/2005/8/layout/cycle7"/>
    <dgm:cxn modelId="{2CF3E7BF-8446-424F-90C3-9655FA2A43CD}" type="presParOf" srcId="{E586577B-984A-4107-82DD-656963ADCA11}" destId="{DF6152EA-6C78-4E23-9AD8-0103119574CD}" srcOrd="0" destOrd="0" presId="urn:microsoft.com/office/officeart/2005/8/layout/cycle7"/>
    <dgm:cxn modelId="{124839AF-6897-4EED-A305-4DA95481CE19}" type="presParOf" srcId="{7ACE582C-68D5-462F-8F27-89055BED94D3}" destId="{3BC33594-3E66-47AD-8852-8BB0C649227D}" srcOrd="4" destOrd="0" presId="urn:microsoft.com/office/officeart/2005/8/layout/cycle7"/>
    <dgm:cxn modelId="{81736409-0C0B-4C29-A586-A6D186FE4311}" type="presParOf" srcId="{7ACE582C-68D5-462F-8F27-89055BED94D3}" destId="{24F35CD9-9866-46CD-AC45-B1917C4492B2}" srcOrd="5" destOrd="0" presId="urn:microsoft.com/office/officeart/2005/8/layout/cycle7"/>
    <dgm:cxn modelId="{25B2187B-B488-4B76-B6F0-F24026FDE582}" type="presParOf" srcId="{24F35CD9-9866-46CD-AC45-B1917C4492B2}" destId="{26252F87-C0C1-46A6-8E20-B1B0071AE87A}" srcOrd="0" destOrd="0" presId="urn:microsoft.com/office/officeart/2005/8/layout/cycle7"/>
    <dgm:cxn modelId="{43A4C895-F8E7-4615-91A7-63CE368706F5}" type="presParOf" srcId="{7ACE582C-68D5-462F-8F27-89055BED94D3}" destId="{5C04E31C-D601-43C8-8551-C1144C871E3E}" srcOrd="6" destOrd="0" presId="urn:microsoft.com/office/officeart/2005/8/layout/cycle7"/>
    <dgm:cxn modelId="{896D872F-A1FF-4C3D-9E8B-C19614AE6A73}" type="presParOf" srcId="{7ACE582C-68D5-462F-8F27-89055BED94D3}" destId="{0071ED62-F100-47E9-901C-7E16A4B8D90C}" srcOrd="7" destOrd="0" presId="urn:microsoft.com/office/officeart/2005/8/layout/cycle7"/>
    <dgm:cxn modelId="{C0DD3DCB-C51F-4EA8-B6FB-BDDF8772B3C3}" type="presParOf" srcId="{0071ED62-F100-47E9-901C-7E16A4B8D90C}" destId="{374AEF0F-499E-43EE-A112-84F5B2BCFE7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D4945-791E-4FBB-BCD2-8B697BFBACEC}">
      <dsp:nvSpPr>
        <dsp:cNvPr id="0" name=""/>
        <dsp:cNvSpPr/>
      </dsp:nvSpPr>
      <dsp:spPr>
        <a:xfrm>
          <a:off x="3284256" y="-111770"/>
          <a:ext cx="2614317" cy="1356834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lumOff val="25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Employers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Commit to participation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Vet LMI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Align hiring and skills needs</a:t>
          </a:r>
        </a:p>
      </dsp:txBody>
      <dsp:txXfrm>
        <a:off x="3323996" y="-72030"/>
        <a:ext cx="2534837" cy="1277354"/>
      </dsp:txXfrm>
    </dsp:sp>
    <dsp:sp modelId="{B14CE645-F30E-4D86-9C0A-4C0E7BDAB7B1}">
      <dsp:nvSpPr>
        <dsp:cNvPr id="0" name=""/>
        <dsp:cNvSpPr/>
      </dsp:nvSpPr>
      <dsp:spPr>
        <a:xfrm rot="2290948">
          <a:off x="5444034" y="1474097"/>
          <a:ext cx="1151001" cy="431324"/>
        </a:xfrm>
        <a:prstGeom prst="rightArrow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573431" y="1560362"/>
        <a:ext cx="892207" cy="258794"/>
      </dsp:txXfrm>
    </dsp:sp>
    <dsp:sp modelId="{B7593EEC-D7CE-498A-9B7A-91D283C574A1}">
      <dsp:nvSpPr>
        <dsp:cNvPr id="0" name=""/>
        <dsp:cNvSpPr/>
      </dsp:nvSpPr>
      <dsp:spPr>
        <a:xfrm>
          <a:off x="6102195" y="2134454"/>
          <a:ext cx="2811518" cy="14516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Educator Partners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Identified by employers as preferred providers of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Co-design curriculum based on employer validated needs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Share program information with students and partners</a:t>
          </a:r>
          <a:endParaRPr lang="en-US" sz="1200" kern="1200" dirty="0"/>
        </a:p>
      </dsp:txBody>
      <dsp:txXfrm>
        <a:off x="6144713" y="2176972"/>
        <a:ext cx="2726482" cy="1366640"/>
      </dsp:txXfrm>
    </dsp:sp>
    <dsp:sp modelId="{E586577B-984A-4107-82DD-656963ADCA11}">
      <dsp:nvSpPr>
        <dsp:cNvPr id="0" name=""/>
        <dsp:cNvSpPr/>
      </dsp:nvSpPr>
      <dsp:spPr>
        <a:xfrm rot="8424249">
          <a:off x="5490909" y="3837004"/>
          <a:ext cx="1151001" cy="431324"/>
        </a:xfrm>
        <a:prstGeom prst="right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620306" y="3923269"/>
        <a:ext cx="892207" cy="258794"/>
      </dsp:txXfrm>
    </dsp:sp>
    <dsp:sp modelId="{3BC33594-3E66-47AD-8852-8BB0C649227D}">
      <dsp:nvSpPr>
        <dsp:cNvPr id="0" name=""/>
        <dsp:cNvSpPr/>
      </dsp:nvSpPr>
      <dsp:spPr>
        <a:xfrm>
          <a:off x="3185721" y="4519202"/>
          <a:ext cx="2737626" cy="15680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Outreach, Recruitment</a:t>
          </a:r>
          <a:br>
            <a:rPr lang="en-US" sz="1600" b="1" kern="1200" dirty="0"/>
          </a:br>
          <a:r>
            <a:rPr lang="en-US" sz="1600" b="1" kern="1200" dirty="0"/>
            <a:t>&amp;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Recruit job seekers into approved programs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Training completed by job seekers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Incumbent workers trained</a:t>
          </a:r>
          <a:endParaRPr lang="en-US" sz="1200" kern="1200" dirty="0"/>
        </a:p>
      </dsp:txBody>
      <dsp:txXfrm>
        <a:off x="3231647" y="4565128"/>
        <a:ext cx="2645774" cy="1476171"/>
      </dsp:txXfrm>
    </dsp:sp>
    <dsp:sp modelId="{24F35CD9-9866-46CD-AC45-B1917C4492B2}">
      <dsp:nvSpPr>
        <dsp:cNvPr id="0" name=""/>
        <dsp:cNvSpPr/>
      </dsp:nvSpPr>
      <dsp:spPr>
        <a:xfrm rot="13196022">
          <a:off x="2439610" y="3798854"/>
          <a:ext cx="1151001" cy="431324"/>
        </a:xfrm>
        <a:prstGeom prst="right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569007" y="3885119"/>
        <a:ext cx="892207" cy="258794"/>
      </dsp:txXfrm>
    </dsp:sp>
    <dsp:sp modelId="{5C04E31C-D601-43C8-8551-C1144C871E3E}">
      <dsp:nvSpPr>
        <dsp:cNvPr id="0" name=""/>
        <dsp:cNvSpPr/>
      </dsp:nvSpPr>
      <dsp:spPr>
        <a:xfrm>
          <a:off x="272856" y="2138700"/>
          <a:ext cx="2640862" cy="13711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Employment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Job seekers connected to EV Jobs Academy employers</a:t>
          </a:r>
        </a:p>
      </dsp:txBody>
      <dsp:txXfrm>
        <a:off x="313015" y="2178859"/>
        <a:ext cx="2560544" cy="1290812"/>
      </dsp:txXfrm>
    </dsp:sp>
    <dsp:sp modelId="{0071ED62-F100-47E9-901C-7E16A4B8D90C}">
      <dsp:nvSpPr>
        <dsp:cNvPr id="0" name=""/>
        <dsp:cNvSpPr/>
      </dsp:nvSpPr>
      <dsp:spPr>
        <a:xfrm rot="19381194">
          <a:off x="2521596" y="1476220"/>
          <a:ext cx="1151001" cy="431324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650993" y="1562485"/>
        <a:ext cx="892207" cy="258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13BD83-A45F-DCB7-6C10-AC6D11102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07EB5-62E3-4144-F202-BDBC8BAC89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022E2-4F40-45E5-8CFB-D7F08EAC1B2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27F44-2149-E054-F0B0-A78C71E7F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693EC-34BD-D9BB-4203-EF3FA08D75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6DBC7-8E28-4605-BA12-81C015B8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29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A3777-1546-4203-8AA5-D5F58BE3B0D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60D38-C011-4CD9-869E-B4859495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9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Statewide initiative comprised of over 100 stakeholder partners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Employer-led Collaborative committed to growing the talent pipeline for existing and emerging occupations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supply</a:t>
            </a:r>
            <a:r>
              <a:rPr lang="en-US" sz="1200" dirty="0">
                <a:solidFill>
                  <a:schemeClr val="bg1"/>
                </a:solidFill>
              </a:rPr>
              <a:t>-chain principles of supply &amp; demand for talent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The partners include 12 MWAs that have active EV Jobs Academy employers in their region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to additional Mobility/EV employers to join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Continuously evaluate the ROI for employers throughout the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Committed to process improvement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8792-2642-4C3D-AE27-888CB02068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3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Expanded employer leaderships – looking at ROI for employers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Strong partnerships with education partners to align curriculum and student recruitment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 outreach partners include CBOs, MWAs, education partners, and employer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addition to be employer-driven, the work of EV Jobs Academy is data-driven – the data and research partners is led by the Center for Automotive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8792-2642-4C3D-AE27-888CB02068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3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0D38-C011-4CD9-869E-B48594959E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2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68" y="1280793"/>
            <a:ext cx="8670585" cy="75409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68" y="2438483"/>
            <a:ext cx="6705600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00559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06984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00559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459268" y="3351136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Employment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424479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0544-4918-D0F2-593C-479BD24F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EF1F9-56CF-1E30-2004-EA2D7D29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3233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32FEF-3923-B89A-591A-853CEBEBB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32336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4A96B-F3F2-1F3F-6288-BA7175A1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7B8F5-7A05-BAC0-77FF-155E6B84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41AAA-CA2B-5283-F7B8-36537696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5E9F36E-93C8-426F-12E5-1E7D3CD7E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26584"/>
            <a:ext cx="861487" cy="112705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38B9414-1873-57D8-44A3-B2A6DD0263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97539" y="1681163"/>
            <a:ext cx="473233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0B6A275-A3FF-16D9-BFFB-571E44C425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97539" y="2505075"/>
            <a:ext cx="4732336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96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C6D67F-C677-B048-BF2B-6343BE848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1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365125"/>
            <a:ext cx="79438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1053" y="6492875"/>
            <a:ext cx="3488664" cy="23590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C6D67F-C677-B048-BF2B-6343BE848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7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1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55FE-C201-8150-B55E-AF81DF8D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365125"/>
            <a:ext cx="79438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0D5E2-BD72-8EA6-B435-BF41A7B5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D17D1-626E-AD48-52E2-42F7F293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1054" y="6492875"/>
            <a:ext cx="3488664" cy="23590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71EDE-F936-8C19-8D71-5F6ECE1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C6D67F-C677-B048-BF2B-6343BE848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vel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5927-43BD-2BF8-3F99-007FC1E7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27984-286E-A71A-A25F-A81C63EE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F9F6C-5DC7-CE55-6702-F9C2E76F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44DE0-AF65-5FA7-894C-71B82508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5ACCA-10E7-B6EC-540A-8078590FB842}"/>
              </a:ext>
            </a:extLst>
          </p:cNvPr>
          <p:cNvSpPr txBox="1"/>
          <p:nvPr userDrawn="1"/>
        </p:nvSpPr>
        <p:spPr>
          <a:xfrm>
            <a:off x="838200" y="1285875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6C9692-A0F7-7094-09C3-0AA39C8A81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CFE1A-6389-B82D-31BB-B0F974BE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7847C-AC9F-6C48-3F64-86262FE1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38C2-BB54-A7D0-4DD3-58E7A46B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9AA175-B602-070D-5ADB-7606847AF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45634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CFE1A-6389-B82D-31BB-B0F974BE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7847C-AC9F-6C48-3F64-86262FE1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38C2-BB54-A7D0-4DD3-58E7A46B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9AA175-B602-070D-5ADB-7606847AF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76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809D4-358F-6FC8-DF96-5D2795EF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E6AB-88AD-78E9-804D-6341A29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77CFA-605B-61FF-6ED4-151BBA8D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F8B662-2D55-1630-45AF-7352F2DB8A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809D4-358F-6FC8-DF96-5D2795EF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E6AB-88AD-78E9-804D-6341A29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77CFA-605B-61FF-6ED4-151BBA8D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F8B662-2D55-1630-45AF-7352F2DB8A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6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742039-B318-A09E-9330-CBC0D5458027}"/>
              </a:ext>
            </a:extLst>
          </p:cNvPr>
          <p:cNvSpPr/>
          <p:nvPr userDrawn="1"/>
        </p:nvSpPr>
        <p:spPr>
          <a:xfrm>
            <a:off x="3829050" y="0"/>
            <a:ext cx="9500558" cy="6858000"/>
          </a:xfrm>
          <a:custGeom>
            <a:avLst/>
            <a:gdLst>
              <a:gd name="connsiteX0" fmla="*/ 0 w 5819775"/>
              <a:gd name="connsiteY0" fmla="*/ 0 h 6858000"/>
              <a:gd name="connsiteX1" fmla="*/ 5819775 w 5819775"/>
              <a:gd name="connsiteY1" fmla="*/ 0 h 6858000"/>
              <a:gd name="connsiteX2" fmla="*/ 5819775 w 5819775"/>
              <a:gd name="connsiteY2" fmla="*/ 6858000 h 6858000"/>
              <a:gd name="connsiteX3" fmla="*/ 0 w 5819775"/>
              <a:gd name="connsiteY3" fmla="*/ 6858000 h 6858000"/>
              <a:gd name="connsiteX4" fmla="*/ 0 w 5819775"/>
              <a:gd name="connsiteY4" fmla="*/ 0 h 6858000"/>
              <a:gd name="connsiteX0" fmla="*/ 0 w 7820025"/>
              <a:gd name="connsiteY0" fmla="*/ 19050 h 6858000"/>
              <a:gd name="connsiteX1" fmla="*/ 7820025 w 7820025"/>
              <a:gd name="connsiteY1" fmla="*/ 0 h 6858000"/>
              <a:gd name="connsiteX2" fmla="*/ 7820025 w 7820025"/>
              <a:gd name="connsiteY2" fmla="*/ 6858000 h 6858000"/>
              <a:gd name="connsiteX3" fmla="*/ 2000250 w 7820025"/>
              <a:gd name="connsiteY3" fmla="*/ 6858000 h 6858000"/>
              <a:gd name="connsiteX4" fmla="*/ 0 w 7820025"/>
              <a:gd name="connsiteY4" fmla="*/ 19050 h 6858000"/>
              <a:gd name="connsiteX0" fmla="*/ 0 w 7820025"/>
              <a:gd name="connsiteY0" fmla="*/ 28575 h 6858000"/>
              <a:gd name="connsiteX1" fmla="*/ 7820025 w 7820025"/>
              <a:gd name="connsiteY1" fmla="*/ 0 h 6858000"/>
              <a:gd name="connsiteX2" fmla="*/ 7820025 w 7820025"/>
              <a:gd name="connsiteY2" fmla="*/ 6858000 h 6858000"/>
              <a:gd name="connsiteX3" fmla="*/ 2000250 w 7820025"/>
              <a:gd name="connsiteY3" fmla="*/ 6858000 h 6858000"/>
              <a:gd name="connsiteX4" fmla="*/ 0 w 7820025"/>
              <a:gd name="connsiteY4" fmla="*/ 28575 h 6858000"/>
              <a:gd name="connsiteX0" fmla="*/ 0 w 7829550"/>
              <a:gd name="connsiteY0" fmla="*/ 0 h 6858000"/>
              <a:gd name="connsiteX1" fmla="*/ 7829550 w 7829550"/>
              <a:gd name="connsiteY1" fmla="*/ 0 h 6858000"/>
              <a:gd name="connsiteX2" fmla="*/ 7829550 w 7829550"/>
              <a:gd name="connsiteY2" fmla="*/ 6858000 h 6858000"/>
              <a:gd name="connsiteX3" fmla="*/ 2009775 w 7829550"/>
              <a:gd name="connsiteY3" fmla="*/ 6858000 h 6858000"/>
              <a:gd name="connsiteX4" fmla="*/ 0 w 7829550"/>
              <a:gd name="connsiteY4" fmla="*/ 0 h 6858000"/>
              <a:gd name="connsiteX0" fmla="*/ 0 w 7829550"/>
              <a:gd name="connsiteY0" fmla="*/ 0 h 6877050"/>
              <a:gd name="connsiteX1" fmla="*/ 7829550 w 7829550"/>
              <a:gd name="connsiteY1" fmla="*/ 0 h 6877050"/>
              <a:gd name="connsiteX2" fmla="*/ 7829550 w 7829550"/>
              <a:gd name="connsiteY2" fmla="*/ 6858000 h 6877050"/>
              <a:gd name="connsiteX3" fmla="*/ 1778034 w 7829550"/>
              <a:gd name="connsiteY3" fmla="*/ 6877050 h 6877050"/>
              <a:gd name="connsiteX4" fmla="*/ 0 w 78295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550" h="6877050">
                <a:moveTo>
                  <a:pt x="0" y="0"/>
                </a:moveTo>
                <a:lnTo>
                  <a:pt x="7829550" y="0"/>
                </a:lnTo>
                <a:lnTo>
                  <a:pt x="7829550" y="6858000"/>
                </a:lnTo>
                <a:lnTo>
                  <a:pt x="1778034" y="687705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EE504-A4C4-729B-79AC-A303A661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11" y="392359"/>
            <a:ext cx="7420005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6273E-CDDA-DE29-F87B-1DF88805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454" y="6492875"/>
            <a:ext cx="2743200" cy="235908"/>
          </a:xfrm>
        </p:spPr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D3EA-2CBE-23CA-8AA7-9395EDC1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706" y="6492875"/>
            <a:ext cx="6961517" cy="2359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A2C0E-4DEF-3F58-CC29-D9F6BA8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886" y="6491992"/>
            <a:ext cx="648419" cy="229483"/>
          </a:xfrm>
        </p:spPr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8A7FA87-6355-2A8F-BE12-679BF2DD9BDC}"/>
              </a:ext>
            </a:extLst>
          </p:cNvPr>
          <p:cNvSpPr/>
          <p:nvPr userDrawn="1"/>
        </p:nvSpPr>
        <p:spPr>
          <a:xfrm rot="5400000">
            <a:off x="5316" y="-5319"/>
            <a:ext cx="4593265" cy="460389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FDACB06-A705-3632-8B2F-C872E74EB31F}"/>
              </a:ext>
            </a:extLst>
          </p:cNvPr>
          <p:cNvSpPr/>
          <p:nvPr userDrawn="1"/>
        </p:nvSpPr>
        <p:spPr>
          <a:xfrm rot="16200000">
            <a:off x="11050735" y="4568493"/>
            <a:ext cx="2254102" cy="230364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9ADC24-711D-21E1-3755-67F583699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1912" y="1871909"/>
            <a:ext cx="7420005" cy="278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06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976226"/>
            <a:ext cx="6467474" cy="1423988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2738305"/>
            <a:ext cx="6467473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00559"/>
            <a:ext cx="1215427" cy="235908"/>
          </a:xfrm>
        </p:spPr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06984"/>
            <a:ext cx="6257924" cy="2359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00559"/>
            <a:ext cx="648419" cy="229483"/>
          </a:xfrm>
        </p:spPr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422404" y="3618150"/>
            <a:ext cx="64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Employment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3941814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742039-B318-A09E-9330-CBC0D5458027}"/>
              </a:ext>
            </a:extLst>
          </p:cNvPr>
          <p:cNvSpPr/>
          <p:nvPr userDrawn="1"/>
        </p:nvSpPr>
        <p:spPr>
          <a:xfrm>
            <a:off x="3829050" y="0"/>
            <a:ext cx="9500558" cy="6858000"/>
          </a:xfrm>
          <a:custGeom>
            <a:avLst/>
            <a:gdLst>
              <a:gd name="connsiteX0" fmla="*/ 0 w 5819775"/>
              <a:gd name="connsiteY0" fmla="*/ 0 h 6858000"/>
              <a:gd name="connsiteX1" fmla="*/ 5819775 w 5819775"/>
              <a:gd name="connsiteY1" fmla="*/ 0 h 6858000"/>
              <a:gd name="connsiteX2" fmla="*/ 5819775 w 5819775"/>
              <a:gd name="connsiteY2" fmla="*/ 6858000 h 6858000"/>
              <a:gd name="connsiteX3" fmla="*/ 0 w 5819775"/>
              <a:gd name="connsiteY3" fmla="*/ 6858000 h 6858000"/>
              <a:gd name="connsiteX4" fmla="*/ 0 w 5819775"/>
              <a:gd name="connsiteY4" fmla="*/ 0 h 6858000"/>
              <a:gd name="connsiteX0" fmla="*/ 0 w 7820025"/>
              <a:gd name="connsiteY0" fmla="*/ 19050 h 6858000"/>
              <a:gd name="connsiteX1" fmla="*/ 7820025 w 7820025"/>
              <a:gd name="connsiteY1" fmla="*/ 0 h 6858000"/>
              <a:gd name="connsiteX2" fmla="*/ 7820025 w 7820025"/>
              <a:gd name="connsiteY2" fmla="*/ 6858000 h 6858000"/>
              <a:gd name="connsiteX3" fmla="*/ 2000250 w 7820025"/>
              <a:gd name="connsiteY3" fmla="*/ 6858000 h 6858000"/>
              <a:gd name="connsiteX4" fmla="*/ 0 w 7820025"/>
              <a:gd name="connsiteY4" fmla="*/ 19050 h 6858000"/>
              <a:gd name="connsiteX0" fmla="*/ 0 w 7820025"/>
              <a:gd name="connsiteY0" fmla="*/ 28575 h 6858000"/>
              <a:gd name="connsiteX1" fmla="*/ 7820025 w 7820025"/>
              <a:gd name="connsiteY1" fmla="*/ 0 h 6858000"/>
              <a:gd name="connsiteX2" fmla="*/ 7820025 w 7820025"/>
              <a:gd name="connsiteY2" fmla="*/ 6858000 h 6858000"/>
              <a:gd name="connsiteX3" fmla="*/ 2000250 w 7820025"/>
              <a:gd name="connsiteY3" fmla="*/ 6858000 h 6858000"/>
              <a:gd name="connsiteX4" fmla="*/ 0 w 7820025"/>
              <a:gd name="connsiteY4" fmla="*/ 28575 h 6858000"/>
              <a:gd name="connsiteX0" fmla="*/ 0 w 7829550"/>
              <a:gd name="connsiteY0" fmla="*/ 0 h 6858000"/>
              <a:gd name="connsiteX1" fmla="*/ 7829550 w 7829550"/>
              <a:gd name="connsiteY1" fmla="*/ 0 h 6858000"/>
              <a:gd name="connsiteX2" fmla="*/ 7829550 w 7829550"/>
              <a:gd name="connsiteY2" fmla="*/ 6858000 h 6858000"/>
              <a:gd name="connsiteX3" fmla="*/ 2009775 w 7829550"/>
              <a:gd name="connsiteY3" fmla="*/ 6858000 h 6858000"/>
              <a:gd name="connsiteX4" fmla="*/ 0 w 7829550"/>
              <a:gd name="connsiteY4" fmla="*/ 0 h 6858000"/>
              <a:gd name="connsiteX0" fmla="*/ 0 w 7829550"/>
              <a:gd name="connsiteY0" fmla="*/ 0 h 6877050"/>
              <a:gd name="connsiteX1" fmla="*/ 7829550 w 7829550"/>
              <a:gd name="connsiteY1" fmla="*/ 0 h 6877050"/>
              <a:gd name="connsiteX2" fmla="*/ 7829550 w 7829550"/>
              <a:gd name="connsiteY2" fmla="*/ 6858000 h 6877050"/>
              <a:gd name="connsiteX3" fmla="*/ 1778034 w 7829550"/>
              <a:gd name="connsiteY3" fmla="*/ 6877050 h 6877050"/>
              <a:gd name="connsiteX4" fmla="*/ 0 w 78295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550" h="6877050">
                <a:moveTo>
                  <a:pt x="0" y="0"/>
                </a:moveTo>
                <a:lnTo>
                  <a:pt x="7829550" y="0"/>
                </a:lnTo>
                <a:lnTo>
                  <a:pt x="7829550" y="6858000"/>
                </a:lnTo>
                <a:lnTo>
                  <a:pt x="1778034" y="687705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EE504-A4C4-729B-79AC-A303A661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43" y="456157"/>
            <a:ext cx="73271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6273E-CDDA-DE29-F87B-1DF88805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454" y="6492875"/>
            <a:ext cx="2743200" cy="235908"/>
          </a:xfrm>
        </p:spPr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D3EA-2CBE-23CA-8AA7-9395EDC1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706" y="6492875"/>
            <a:ext cx="6961517" cy="2359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A2C0E-4DEF-3F58-CC29-D9F6BA8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886" y="6491992"/>
            <a:ext cx="648419" cy="229483"/>
          </a:xfrm>
        </p:spPr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8A7FA87-6355-2A8F-BE12-679BF2DD9BDC}"/>
              </a:ext>
            </a:extLst>
          </p:cNvPr>
          <p:cNvSpPr/>
          <p:nvPr userDrawn="1"/>
        </p:nvSpPr>
        <p:spPr>
          <a:xfrm rot="5400000">
            <a:off x="5316" y="-5319"/>
            <a:ext cx="4593265" cy="460389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FDACB06-A705-3632-8B2F-C872E74EB31F}"/>
              </a:ext>
            </a:extLst>
          </p:cNvPr>
          <p:cNvSpPr/>
          <p:nvPr userDrawn="1"/>
        </p:nvSpPr>
        <p:spPr>
          <a:xfrm rot="16200000">
            <a:off x="11050735" y="4568493"/>
            <a:ext cx="2254102" cy="2303645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D6F80F-63D7-BD55-F403-D9F298717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6344" y="1945232"/>
            <a:ext cx="7327154" cy="3062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01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61890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588753-AE38-7008-FA46-0E05ED28F4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1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618904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588753-AE38-7008-FA46-0E05ED28F4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71E1D-D9BC-EC75-21D2-428E353ECC3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C4063-891A-C56D-ABC3-611453C3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450" y="328327"/>
            <a:ext cx="5705474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quote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9CFD-1C34-C801-A9CE-E1A141D1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60289-CB8D-5B6D-7EAC-9D18EE48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A511D-DF7F-851F-B5E4-088D45A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588753-AE38-7008-FA46-0E05ED28F4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  <p:sp>
        <p:nvSpPr>
          <p:cNvPr id="8" name="Flowchart: Extract 7">
            <a:extLst>
              <a:ext uri="{FF2B5EF4-FFF2-40B4-BE49-F238E27FC236}">
                <a16:creationId xmlns:a16="http://schemas.microsoft.com/office/drawing/2014/main" id="{0173D1F1-3413-42C7-AF7D-40D67569BEF9}"/>
              </a:ext>
            </a:extLst>
          </p:cNvPr>
          <p:cNvSpPr/>
          <p:nvPr userDrawn="1"/>
        </p:nvSpPr>
        <p:spPr>
          <a:xfrm rot="5400000">
            <a:off x="6000750" y="5581650"/>
            <a:ext cx="514350" cy="342900"/>
          </a:xfrm>
          <a:prstGeom prst="flowChartExtra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730A23-D699-4B5C-F073-341E57CDFE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333" y="214222"/>
            <a:ext cx="5075334" cy="4738255"/>
          </a:xfr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2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6BF4-089F-52F2-06A2-F7D545EF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05B19-DB66-ED22-2BB8-148CFDC5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7C280-4E11-2F30-5137-EE8C31BB7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61472-C48F-1F6D-59E0-35D00D93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32C0C-77B7-4D70-92E9-916A79CC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4DF8F-4785-73D6-0EBA-6F5DB2BC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1FBA17-5E69-7295-2281-B08A8673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58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ntainers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9CFD-6CFA-12C9-6F12-457214D5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6489"/>
            <a:ext cx="4724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071DF-826F-77C1-1408-00EE30E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01A4D-AA3B-99BA-EE40-F04692D6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F4700-55B9-3D3E-5323-32873698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4243C-F876-D7AA-8444-C6761442C08A}"/>
              </a:ext>
            </a:extLst>
          </p:cNvPr>
          <p:cNvSpPr/>
          <p:nvPr userDrawn="1"/>
        </p:nvSpPr>
        <p:spPr>
          <a:xfrm>
            <a:off x="5991225" y="1069271"/>
            <a:ext cx="2876550" cy="2314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AF661-5503-C218-5F83-4C696828E4BE}"/>
              </a:ext>
            </a:extLst>
          </p:cNvPr>
          <p:cNvSpPr/>
          <p:nvPr userDrawn="1"/>
        </p:nvSpPr>
        <p:spPr>
          <a:xfrm>
            <a:off x="8972550" y="1079500"/>
            <a:ext cx="2876550" cy="2314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E66483-8DCD-448C-6542-A4F6EB3891DD}"/>
              </a:ext>
            </a:extLst>
          </p:cNvPr>
          <p:cNvSpPr/>
          <p:nvPr userDrawn="1"/>
        </p:nvSpPr>
        <p:spPr>
          <a:xfrm>
            <a:off x="5991225" y="3514725"/>
            <a:ext cx="2876550" cy="2314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F81CB-D073-8221-D70D-BB52F9E1615D}"/>
              </a:ext>
            </a:extLst>
          </p:cNvPr>
          <p:cNvSpPr/>
          <p:nvPr userDrawn="1"/>
        </p:nvSpPr>
        <p:spPr>
          <a:xfrm>
            <a:off x="8972550" y="3505905"/>
            <a:ext cx="2876550" cy="2314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C0DF24-8191-D5C4-D1C4-05AA735EA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905000"/>
            <a:ext cx="47244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6051F80-37C6-7143-86C7-31C24822F8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238250"/>
            <a:ext cx="2695575" cy="19907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C354A6-1CBE-C3E7-27FD-B618E8770C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63037" y="1231195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59B686A-9138-E350-84E2-06E9618ED02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1712" y="3676649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A8016C68-83E5-DBC9-A2E4-52D3E2840E6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036" y="3667829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24" userDrawn="1">
          <p15:clr>
            <a:srgbClr val="FBAE40"/>
          </p15:clr>
        </p15:guide>
        <p15:guide id="2" pos="74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ntainer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9CFD-6CFA-12C9-6F12-457214D5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6489"/>
            <a:ext cx="47244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071DF-826F-77C1-1408-00EE30E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01A4D-AA3B-99BA-EE40-F04692D6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F4700-55B9-3D3E-5323-32873698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4243C-F876-D7AA-8444-C6761442C08A}"/>
              </a:ext>
            </a:extLst>
          </p:cNvPr>
          <p:cNvSpPr/>
          <p:nvPr userDrawn="1"/>
        </p:nvSpPr>
        <p:spPr>
          <a:xfrm>
            <a:off x="5991225" y="1069271"/>
            <a:ext cx="2876550" cy="2314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AF661-5503-C218-5F83-4C696828E4BE}"/>
              </a:ext>
            </a:extLst>
          </p:cNvPr>
          <p:cNvSpPr/>
          <p:nvPr userDrawn="1"/>
        </p:nvSpPr>
        <p:spPr>
          <a:xfrm>
            <a:off x="8972550" y="1079500"/>
            <a:ext cx="2876550" cy="2314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E66483-8DCD-448C-6542-A4F6EB3891DD}"/>
              </a:ext>
            </a:extLst>
          </p:cNvPr>
          <p:cNvSpPr/>
          <p:nvPr userDrawn="1"/>
        </p:nvSpPr>
        <p:spPr>
          <a:xfrm>
            <a:off x="5991225" y="3514725"/>
            <a:ext cx="2876550" cy="2314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F81CB-D073-8221-D70D-BB52F9E1615D}"/>
              </a:ext>
            </a:extLst>
          </p:cNvPr>
          <p:cNvSpPr/>
          <p:nvPr userDrawn="1"/>
        </p:nvSpPr>
        <p:spPr>
          <a:xfrm>
            <a:off x="8972550" y="3505905"/>
            <a:ext cx="2876550" cy="2314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4F56E-4EFB-A824-AAB5-07E149EEA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914524"/>
            <a:ext cx="4724400" cy="3400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55830-AE1D-4086-9958-79C2892215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238250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4CA84E9-3CB2-2365-2452-AE2D13EEE5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63037" y="1231195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61C8E068-F405-6DEC-EE24-1F026A45AE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1712" y="3676649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6C538F1-0045-BFF3-5A22-B79A4449AA5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037" y="3676649"/>
            <a:ext cx="2695575" cy="19907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12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24" userDrawn="1">
          <p15:clr>
            <a:srgbClr val="FBAE40"/>
          </p15:clr>
        </p15:guide>
        <p15:guide id="2" pos="746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54AD4-C49F-0B93-273A-24488463A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9DDA855-4F0D-2767-5033-2AE3A0F83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7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50" y="371475"/>
            <a:ext cx="5810250" cy="8202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7350" y="1323975"/>
            <a:ext cx="5810250" cy="4659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8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188" y="371475"/>
            <a:ext cx="4951412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6188" y="1657350"/>
            <a:ext cx="4951412" cy="4325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1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26" y="952500"/>
            <a:ext cx="6328371" cy="142398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726" y="2610644"/>
            <a:ext cx="6257924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29134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35559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29134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85726" y="3438525"/>
            <a:ext cx="61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Employment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979603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533400"/>
            <a:ext cx="551338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819275"/>
            <a:ext cx="5513387" cy="4325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7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Layout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BC3C-D5B6-39BD-6566-03FAE67D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533400"/>
            <a:ext cx="551338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77B06-7E0E-AE4C-B380-F530799F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819275"/>
            <a:ext cx="5513387" cy="4325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A1C8-38F7-6874-4E49-66BD64A2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3F3-8E69-2C79-38C9-FCBBE820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B0BFE-37E5-F30A-419A-BF06C506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5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D24C3A-2C97-AD05-F3DF-D679E2357FFD}"/>
              </a:ext>
            </a:extLst>
          </p:cNvPr>
          <p:cNvSpPr/>
          <p:nvPr userDrawn="1"/>
        </p:nvSpPr>
        <p:spPr>
          <a:xfrm>
            <a:off x="0" y="1816768"/>
            <a:ext cx="12192000" cy="50412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3313E-82FC-CA0C-751A-EA76D9FF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75E2-07F4-2520-F65E-B7BF0ECC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6A992-EB58-7481-B6F5-A6B7DB76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C73ED-2202-D4C5-5C67-0CFC3D0B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F1D87-3A5F-93D0-6C09-EA6C6347F7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19176" y="2378655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7C0A1B3-F33A-A039-4F15-098F3A356F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175" y="2367208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995F16-FA44-3080-B7BC-F0DE4D769B72}"/>
              </a:ext>
            </a:extLst>
          </p:cNvPr>
          <p:cNvCxnSpPr/>
          <p:nvPr userDrawn="1"/>
        </p:nvCxnSpPr>
        <p:spPr>
          <a:xfrm>
            <a:off x="6096000" y="2502568"/>
            <a:ext cx="0" cy="31522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820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D24C3A-2C97-AD05-F3DF-D679E2357FFD}"/>
              </a:ext>
            </a:extLst>
          </p:cNvPr>
          <p:cNvSpPr/>
          <p:nvPr userDrawn="1"/>
        </p:nvSpPr>
        <p:spPr>
          <a:xfrm>
            <a:off x="0" y="1816768"/>
            <a:ext cx="12192000" cy="5041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3313E-82FC-CA0C-751A-EA76D9FF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75E2-07F4-2520-F65E-B7BF0ECC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6A992-EB58-7481-B6F5-A6B7DB76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C73ED-2202-D4C5-5C67-0CFC3D0B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F1D87-3A5F-93D0-6C09-EA6C6347F7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19176" y="2378655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7C0A1B3-F33A-A039-4F15-098F3A356F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175" y="2367208"/>
            <a:ext cx="4692650" cy="35734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or media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995F16-FA44-3080-B7BC-F0DE4D769B72}"/>
              </a:ext>
            </a:extLst>
          </p:cNvPr>
          <p:cNvCxnSpPr/>
          <p:nvPr userDrawn="1"/>
        </p:nvCxnSpPr>
        <p:spPr>
          <a:xfrm>
            <a:off x="6096000" y="2502568"/>
            <a:ext cx="0" cy="315227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526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Layou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93700"/>
            <a:ext cx="4933949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B6608036-E0F2-9840-2A09-5084E005D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149" y="1228300"/>
            <a:ext cx="6960851" cy="44014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58109B-AEAC-9E9B-1816-8BEA9BD393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789" y="1653285"/>
            <a:ext cx="4925570" cy="3105891"/>
          </a:xfr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76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Layout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93700"/>
            <a:ext cx="512444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BE27C232-1FA0-B946-3903-53C1BAE1F8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149" y="1228300"/>
            <a:ext cx="6960851" cy="4401400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1979C7-26B8-31CB-B96D-A62DB3FED3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789" y="1655710"/>
            <a:ext cx="4925570" cy="3105891"/>
          </a:xfr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9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Layout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493712"/>
            <a:ext cx="523875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llustrated hand holding a phone">
            <a:extLst>
              <a:ext uri="{FF2B5EF4-FFF2-40B4-BE49-F238E27FC236}">
                <a16:creationId xmlns:a16="http://schemas.microsoft.com/office/drawing/2014/main" id="{52BBA79B-97B7-1C59-E6F3-B4914377A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599" y="1004888"/>
            <a:ext cx="4660400" cy="544968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637128-3BC8-9D8E-94A3-C578202A18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6355" y="1216325"/>
            <a:ext cx="1950913" cy="3692105"/>
          </a:xfrm>
          <a:prstGeom prst="roundRect">
            <a:avLst>
              <a:gd name="adj" fmla="val 7948"/>
            </a:avLst>
          </a:prstGeo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0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Layout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8A19-1007-8BFC-1327-811E8310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493712"/>
            <a:ext cx="523875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20664-3355-F71E-6693-1F1D739D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DF6BD-3805-6040-05C3-D0B856F7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19B86-3D95-BFF7-4352-08AD28A0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Illustrated hand holding a cellphone">
            <a:extLst>
              <a:ext uri="{FF2B5EF4-FFF2-40B4-BE49-F238E27FC236}">
                <a16:creationId xmlns:a16="http://schemas.microsoft.com/office/drawing/2014/main" id="{0D27AEF9-FEF5-B02A-A147-13AAD8788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599" y="1004888"/>
            <a:ext cx="4660400" cy="5449681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B89C3A6-2932-E4DC-63A3-DDCB0DAC9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6355" y="1216325"/>
            <a:ext cx="1950913" cy="3692105"/>
          </a:xfrm>
          <a:prstGeom prst="roundRect">
            <a:avLst>
              <a:gd name="adj" fmla="val 7948"/>
            </a:avLst>
          </a:prstGeom>
          <a:pattFill prst="ltDnDiag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3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A9196-D22D-A550-4B81-EB9BE0C52605}"/>
              </a:ext>
            </a:extLst>
          </p:cNvPr>
          <p:cNvSpPr/>
          <p:nvPr userDrawn="1"/>
        </p:nvSpPr>
        <p:spPr>
          <a:xfrm>
            <a:off x="0" y="0"/>
            <a:ext cx="12192000" cy="4838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209B9-5943-1858-BA85-46B8B734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31" y="16589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E9AE-A4BD-5ACC-9B02-650F0735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92029-12F2-F557-BC45-D1DF50F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9310-5CCE-E48E-34FC-36296B94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AD21E1-EAE1-6935-50EF-D4FB49F98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650" y="2045918"/>
            <a:ext cx="3861834" cy="27096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898CE3A-BE0D-F258-FC91-C08903B9E7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0714" y="2055813"/>
            <a:ext cx="3861834" cy="2709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E3DAADE-F1E9-04D6-A3E0-FEC92460D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7008" y="2055813"/>
            <a:ext cx="3861834" cy="270968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E8E962-DB42-E45F-B962-E25CFA7C5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447" y="3074987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4E7AEDF-C58E-7CF8-F1D2-A02F1DCCE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7710" y="3063875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A9BE54-2C9F-D8DD-EE3E-869227404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34132" y="3069431"/>
            <a:ext cx="2662237" cy="119538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21" name="Picture Placeholder 56">
            <a:extLst>
              <a:ext uri="{FF2B5EF4-FFF2-40B4-BE49-F238E27FC236}">
                <a16:creationId xmlns:a16="http://schemas.microsoft.com/office/drawing/2014/main" id="{A7074FC7-6EE1-3C71-84CC-CC5F787E64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43382" y="1769867"/>
            <a:ext cx="1070366" cy="107036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56">
            <a:extLst>
              <a:ext uri="{FF2B5EF4-FFF2-40B4-BE49-F238E27FC236}">
                <a16:creationId xmlns:a16="http://schemas.microsoft.com/office/drawing/2014/main" id="{C741AAB6-DF24-7E09-347C-D420EFB187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60817" y="1791489"/>
            <a:ext cx="1070366" cy="1070366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56">
            <a:extLst>
              <a:ext uri="{FF2B5EF4-FFF2-40B4-BE49-F238E27FC236}">
                <a16:creationId xmlns:a16="http://schemas.microsoft.com/office/drawing/2014/main" id="{77A39AFD-8000-F91C-C6E9-DA97BFA6C5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10352" y="1791489"/>
            <a:ext cx="1070366" cy="1070366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0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7A9196-D22D-A550-4B81-EB9BE0C52605}"/>
              </a:ext>
            </a:extLst>
          </p:cNvPr>
          <p:cNvSpPr/>
          <p:nvPr userDrawn="1"/>
        </p:nvSpPr>
        <p:spPr>
          <a:xfrm>
            <a:off x="0" y="1682"/>
            <a:ext cx="12192000" cy="483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209B9-5943-1858-BA85-46B8B734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00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E9AE-A4BD-5ACC-9B02-650F0735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92029-12F2-F557-BC45-D1DF50F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9310-5CCE-E48E-34FC-36296B94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900F64-806B-DF7A-EB46-C8E297ACB24F}"/>
              </a:ext>
            </a:extLst>
          </p:cNvPr>
          <p:cNvGrpSpPr/>
          <p:nvPr userDrawn="1"/>
        </p:nvGrpSpPr>
        <p:grpSpPr>
          <a:xfrm>
            <a:off x="337588" y="2055813"/>
            <a:ext cx="3727999" cy="2538601"/>
            <a:chOff x="1432964" y="1961197"/>
            <a:chExt cx="3330750" cy="2268092"/>
          </a:xfrm>
        </p:grpSpPr>
        <p:grpSp>
          <p:nvGrpSpPr>
            <p:cNvPr id="13" name="Graphic 10">
              <a:extLst>
                <a:ext uri="{FF2B5EF4-FFF2-40B4-BE49-F238E27FC236}">
                  <a16:creationId xmlns:a16="http://schemas.microsoft.com/office/drawing/2014/main" id="{80D3B3E6-7AC9-B21C-E345-5289F02A6741}"/>
                </a:ext>
              </a:extLst>
            </p:cNvPr>
            <p:cNvGrpSpPr/>
            <p:nvPr/>
          </p:nvGrpSpPr>
          <p:grpSpPr>
            <a:xfrm>
              <a:off x="1432964" y="1961197"/>
              <a:ext cx="517156" cy="344226"/>
              <a:chOff x="1432964" y="1961197"/>
              <a:chExt cx="517156" cy="344226"/>
            </a:xfrm>
            <a:no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3E38A9-2CF6-47C5-0972-4F94E2F25EF0}"/>
                  </a:ext>
                </a:extLst>
              </p:cNvPr>
              <p:cNvSpPr/>
              <p:nvPr/>
            </p:nvSpPr>
            <p:spPr>
              <a:xfrm>
                <a:off x="1714427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78F53-11DB-C6CB-D4E1-F5E53B3C1A07}"/>
                  </a:ext>
                </a:extLst>
              </p:cNvPr>
              <p:cNvSpPr/>
              <p:nvPr/>
            </p:nvSpPr>
            <p:spPr>
              <a:xfrm>
                <a:off x="1432964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C2F6A3-C40D-B66A-7267-5ABCAF903B81}"/>
                </a:ext>
              </a:extLst>
            </p:cNvPr>
            <p:cNvSpPr/>
            <p:nvPr/>
          </p:nvSpPr>
          <p:spPr>
            <a:xfrm>
              <a:off x="2133600" y="2091196"/>
              <a:ext cx="2410119" cy="1600693"/>
            </a:xfrm>
            <a:custGeom>
              <a:avLst/>
              <a:gdLst>
                <a:gd name="connsiteX0" fmla="*/ 2405729 w 2410119"/>
                <a:gd name="connsiteY0" fmla="*/ 1600598 h 1600693"/>
                <a:gd name="connsiteX1" fmla="*/ 2344960 w 2410119"/>
                <a:gd name="connsiteY1" fmla="*/ 1600598 h 1600693"/>
                <a:gd name="connsiteX2" fmla="*/ 2344960 w 2410119"/>
                <a:gd name="connsiteY2" fmla="*/ 1547353 h 1600693"/>
                <a:gd name="connsiteX3" fmla="*/ 2344770 w 2410119"/>
                <a:gd name="connsiteY3" fmla="*/ 709344 h 1600693"/>
                <a:gd name="connsiteX4" fmla="*/ 1701165 w 2410119"/>
                <a:gd name="connsiteY4" fmla="*/ 63739 h 1600693"/>
                <a:gd name="connsiteX5" fmla="*/ 54292 w 2410119"/>
                <a:gd name="connsiteY5" fmla="*/ 63739 h 1600693"/>
                <a:gd name="connsiteX6" fmla="*/ 0 w 2410119"/>
                <a:gd name="connsiteY6" fmla="*/ 63739 h 1600693"/>
                <a:gd name="connsiteX7" fmla="*/ 0 w 2410119"/>
                <a:gd name="connsiteY7" fmla="*/ 2493 h 1600693"/>
                <a:gd name="connsiteX8" fmla="*/ 42958 w 2410119"/>
                <a:gd name="connsiteY8" fmla="*/ 398 h 1600693"/>
                <a:gd name="connsiteX9" fmla="*/ 1718310 w 2410119"/>
                <a:gd name="connsiteY9" fmla="*/ 588 h 1600693"/>
                <a:gd name="connsiteX10" fmla="*/ 2407825 w 2410119"/>
                <a:gd name="connsiteY10" fmla="*/ 678007 h 1600693"/>
                <a:gd name="connsiteX11" fmla="*/ 2408301 w 2410119"/>
                <a:gd name="connsiteY11" fmla="*/ 1573071 h 1600693"/>
                <a:gd name="connsiteX12" fmla="*/ 2405729 w 2410119"/>
                <a:gd name="connsiteY12" fmla="*/ 1600693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19" h="1600693">
                  <a:moveTo>
                    <a:pt x="2405729" y="1600598"/>
                  </a:moveTo>
                  <a:lnTo>
                    <a:pt x="2344960" y="1600598"/>
                  </a:lnTo>
                  <a:cubicBezTo>
                    <a:pt x="2344960" y="1581358"/>
                    <a:pt x="2344960" y="1564308"/>
                    <a:pt x="2344960" y="1547353"/>
                  </a:cubicBezTo>
                  <a:cubicBezTo>
                    <a:pt x="2344960" y="1267985"/>
                    <a:pt x="2344960" y="988712"/>
                    <a:pt x="2344770" y="709344"/>
                  </a:cubicBezTo>
                  <a:cubicBezTo>
                    <a:pt x="2344579" y="332439"/>
                    <a:pt x="2076736" y="63739"/>
                    <a:pt x="1701165" y="63739"/>
                  </a:cubicBezTo>
                  <a:cubicBezTo>
                    <a:pt x="1152239" y="63739"/>
                    <a:pt x="603218" y="63739"/>
                    <a:pt x="54292" y="63739"/>
                  </a:cubicBezTo>
                  <a:cubicBezTo>
                    <a:pt x="37052" y="63739"/>
                    <a:pt x="19812" y="63739"/>
                    <a:pt x="0" y="63739"/>
                  </a:cubicBezTo>
                  <a:lnTo>
                    <a:pt x="0" y="2493"/>
                  </a:lnTo>
                  <a:cubicBezTo>
                    <a:pt x="15335" y="1731"/>
                    <a:pt x="29146" y="398"/>
                    <a:pt x="42958" y="398"/>
                  </a:cubicBezTo>
                  <a:cubicBezTo>
                    <a:pt x="601409" y="303"/>
                    <a:pt x="1159859" y="-555"/>
                    <a:pt x="1718310" y="588"/>
                  </a:cubicBezTo>
                  <a:cubicBezTo>
                    <a:pt x="2103406" y="1350"/>
                    <a:pt x="2401729" y="292434"/>
                    <a:pt x="2407825" y="678007"/>
                  </a:cubicBezTo>
                  <a:cubicBezTo>
                    <a:pt x="2412587" y="976330"/>
                    <a:pt x="2408491" y="1274748"/>
                    <a:pt x="2408301" y="1573071"/>
                  </a:cubicBezTo>
                  <a:cubicBezTo>
                    <a:pt x="2408301" y="1580691"/>
                    <a:pt x="2406872" y="1588311"/>
                    <a:pt x="2405729" y="16006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3D3E40-A22E-4B0B-FB69-ED36271B4229}"/>
                </a:ext>
              </a:extLst>
            </p:cNvPr>
            <p:cNvSpPr/>
            <p:nvPr/>
          </p:nvSpPr>
          <p:spPr>
            <a:xfrm>
              <a:off x="1656007" y="2499264"/>
              <a:ext cx="2410120" cy="1600693"/>
            </a:xfrm>
            <a:custGeom>
              <a:avLst/>
              <a:gdLst>
                <a:gd name="connsiteX0" fmla="*/ 4391 w 2410120"/>
                <a:gd name="connsiteY0" fmla="*/ 95 h 1600693"/>
                <a:gd name="connsiteX1" fmla="*/ 65160 w 2410120"/>
                <a:gd name="connsiteY1" fmla="*/ 95 h 1600693"/>
                <a:gd name="connsiteX2" fmla="*/ 65160 w 2410120"/>
                <a:gd name="connsiteY2" fmla="*/ 53340 h 1600693"/>
                <a:gd name="connsiteX3" fmla="*/ 65351 w 2410120"/>
                <a:gd name="connsiteY3" fmla="*/ 891350 h 1600693"/>
                <a:gd name="connsiteX4" fmla="*/ 708955 w 2410120"/>
                <a:gd name="connsiteY4" fmla="*/ 1536954 h 1600693"/>
                <a:gd name="connsiteX5" fmla="*/ 2355828 w 2410120"/>
                <a:gd name="connsiteY5" fmla="*/ 1536954 h 1600693"/>
                <a:gd name="connsiteX6" fmla="*/ 2410120 w 2410120"/>
                <a:gd name="connsiteY6" fmla="*/ 1536954 h 1600693"/>
                <a:gd name="connsiteX7" fmla="*/ 2410120 w 2410120"/>
                <a:gd name="connsiteY7" fmla="*/ 1598200 h 1600693"/>
                <a:gd name="connsiteX8" fmla="*/ 2367162 w 2410120"/>
                <a:gd name="connsiteY8" fmla="*/ 1600295 h 1600693"/>
                <a:gd name="connsiteX9" fmla="*/ 691810 w 2410120"/>
                <a:gd name="connsiteY9" fmla="*/ 1600105 h 1600693"/>
                <a:gd name="connsiteX10" fmla="*/ 2295 w 2410120"/>
                <a:gd name="connsiteY10" fmla="*/ 922687 h 1600693"/>
                <a:gd name="connsiteX11" fmla="*/ 1819 w 2410120"/>
                <a:gd name="connsiteY11" fmla="*/ 27623 h 1600693"/>
                <a:gd name="connsiteX12" fmla="*/ 4391 w 2410120"/>
                <a:gd name="connsiteY12" fmla="*/ 0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20" h="1600693">
                  <a:moveTo>
                    <a:pt x="4391" y="95"/>
                  </a:moveTo>
                  <a:lnTo>
                    <a:pt x="65160" y="95"/>
                  </a:lnTo>
                  <a:cubicBezTo>
                    <a:pt x="65160" y="19336"/>
                    <a:pt x="65160" y="36385"/>
                    <a:pt x="65160" y="53340"/>
                  </a:cubicBezTo>
                  <a:cubicBezTo>
                    <a:pt x="65160" y="332708"/>
                    <a:pt x="65160" y="611981"/>
                    <a:pt x="65351" y="891350"/>
                  </a:cubicBezTo>
                  <a:cubicBezTo>
                    <a:pt x="65541" y="1268254"/>
                    <a:pt x="333384" y="1536954"/>
                    <a:pt x="708955" y="1536954"/>
                  </a:cubicBezTo>
                  <a:cubicBezTo>
                    <a:pt x="1257881" y="1536954"/>
                    <a:pt x="1806902" y="1536954"/>
                    <a:pt x="2355828" y="1536954"/>
                  </a:cubicBezTo>
                  <a:cubicBezTo>
                    <a:pt x="2373068" y="1536954"/>
                    <a:pt x="2390308" y="1536954"/>
                    <a:pt x="2410120" y="1536954"/>
                  </a:cubicBezTo>
                  <a:lnTo>
                    <a:pt x="2410120" y="1598200"/>
                  </a:lnTo>
                  <a:cubicBezTo>
                    <a:pt x="2394785" y="1598962"/>
                    <a:pt x="2380973" y="1600295"/>
                    <a:pt x="2367162" y="1600295"/>
                  </a:cubicBezTo>
                  <a:cubicBezTo>
                    <a:pt x="1808711" y="1600391"/>
                    <a:pt x="1250261" y="1601248"/>
                    <a:pt x="691810" y="1600105"/>
                  </a:cubicBezTo>
                  <a:cubicBezTo>
                    <a:pt x="306714" y="1599343"/>
                    <a:pt x="8391" y="1308259"/>
                    <a:pt x="2295" y="922687"/>
                  </a:cubicBezTo>
                  <a:cubicBezTo>
                    <a:pt x="-2467" y="624364"/>
                    <a:pt x="1628" y="325946"/>
                    <a:pt x="1819" y="27623"/>
                  </a:cubicBezTo>
                  <a:cubicBezTo>
                    <a:pt x="1819" y="20002"/>
                    <a:pt x="3248" y="12383"/>
                    <a:pt x="439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10">
              <a:extLst>
                <a:ext uri="{FF2B5EF4-FFF2-40B4-BE49-F238E27FC236}">
                  <a16:creationId xmlns:a16="http://schemas.microsoft.com/office/drawing/2014/main" id="{E2742C80-9047-F3C6-5AC2-37F355677451}"/>
                </a:ext>
              </a:extLst>
            </p:cNvPr>
            <p:cNvGrpSpPr/>
            <p:nvPr/>
          </p:nvGrpSpPr>
          <p:grpSpPr>
            <a:xfrm>
              <a:off x="4246558" y="3885063"/>
              <a:ext cx="517156" cy="344226"/>
              <a:chOff x="4246558" y="3885063"/>
              <a:chExt cx="517156" cy="344226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7262A48-0423-40CD-DF19-F7804FC352F9}"/>
                  </a:ext>
                </a:extLst>
              </p:cNvPr>
              <p:cNvSpPr/>
              <p:nvPr/>
            </p:nvSpPr>
            <p:spPr>
              <a:xfrm>
                <a:off x="4246558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1 w 235692"/>
                  <a:gd name="connsiteY6" fmla="*/ 235070 h 344226"/>
                  <a:gd name="connsiteX7" fmla="*/ 2067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5 w 235692"/>
                  <a:gd name="connsiteY11" fmla="*/ 263264 h 344226"/>
                  <a:gd name="connsiteX12" fmla="*/ 82840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9" y="235070"/>
                      <a:pt x="128559" y="234880"/>
                      <a:pt x="125131" y="235070"/>
                    </a:cubicBezTo>
                    <a:cubicBezTo>
                      <a:pt x="67600" y="238976"/>
                      <a:pt x="13402" y="198399"/>
                      <a:pt x="2067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40" y="143440"/>
                      <a:pt x="230001" y="167157"/>
                    </a:cubicBezTo>
                    <a:cubicBezTo>
                      <a:pt x="222286" y="202019"/>
                      <a:pt x="209332" y="234594"/>
                      <a:pt x="187615" y="263264"/>
                    </a:cubicBezTo>
                    <a:cubicBezTo>
                      <a:pt x="160373" y="299078"/>
                      <a:pt x="125797" y="325653"/>
                      <a:pt x="82840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76EBD8-F41B-7D9B-8FF3-1F11B99428B9}"/>
                  </a:ext>
                </a:extLst>
              </p:cNvPr>
              <p:cNvSpPr/>
              <p:nvPr/>
            </p:nvSpPr>
            <p:spPr>
              <a:xfrm>
                <a:off x="4528022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0 w 235692"/>
                  <a:gd name="connsiteY6" fmla="*/ 235070 h 344226"/>
                  <a:gd name="connsiteX7" fmla="*/ 2068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4 w 235692"/>
                  <a:gd name="connsiteY11" fmla="*/ 263264 h 344226"/>
                  <a:gd name="connsiteX12" fmla="*/ 82839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8" y="235070"/>
                      <a:pt x="128560" y="234880"/>
                      <a:pt x="125130" y="235070"/>
                    </a:cubicBezTo>
                    <a:cubicBezTo>
                      <a:pt x="67600" y="238976"/>
                      <a:pt x="13402" y="198399"/>
                      <a:pt x="2068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39" y="143440"/>
                      <a:pt x="230001" y="167157"/>
                    </a:cubicBezTo>
                    <a:cubicBezTo>
                      <a:pt x="222285" y="202019"/>
                      <a:pt x="209331" y="234594"/>
                      <a:pt x="187614" y="263264"/>
                    </a:cubicBezTo>
                    <a:cubicBezTo>
                      <a:pt x="160373" y="299078"/>
                      <a:pt x="125797" y="325653"/>
                      <a:pt x="82839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E28E2C-30D2-E241-25CD-E5F37279DF48}"/>
              </a:ext>
            </a:extLst>
          </p:cNvPr>
          <p:cNvGrpSpPr/>
          <p:nvPr userDrawn="1"/>
        </p:nvGrpSpPr>
        <p:grpSpPr>
          <a:xfrm>
            <a:off x="4232000" y="2159699"/>
            <a:ext cx="3727999" cy="2538601"/>
            <a:chOff x="1432964" y="1961197"/>
            <a:chExt cx="3330750" cy="2268092"/>
          </a:xfrm>
        </p:grpSpPr>
        <p:grpSp>
          <p:nvGrpSpPr>
            <p:cNvPr id="24" name="Graphic 10">
              <a:extLst>
                <a:ext uri="{FF2B5EF4-FFF2-40B4-BE49-F238E27FC236}">
                  <a16:creationId xmlns:a16="http://schemas.microsoft.com/office/drawing/2014/main" id="{E3694C98-DF09-BF44-1D6C-87E28CDF6B39}"/>
                </a:ext>
              </a:extLst>
            </p:cNvPr>
            <p:cNvGrpSpPr/>
            <p:nvPr/>
          </p:nvGrpSpPr>
          <p:grpSpPr>
            <a:xfrm>
              <a:off x="1432964" y="1961197"/>
              <a:ext cx="517156" cy="344226"/>
              <a:chOff x="1432964" y="1961197"/>
              <a:chExt cx="517156" cy="34422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0C60B96-7934-9129-8B4B-783AE41FC9FA}"/>
                  </a:ext>
                </a:extLst>
              </p:cNvPr>
              <p:cNvSpPr/>
              <p:nvPr/>
            </p:nvSpPr>
            <p:spPr>
              <a:xfrm>
                <a:off x="1714427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896F676-2EAE-EE37-6CB9-3049DDE2D136}"/>
                  </a:ext>
                </a:extLst>
              </p:cNvPr>
              <p:cNvSpPr/>
              <p:nvPr/>
            </p:nvSpPr>
            <p:spPr>
              <a:xfrm>
                <a:off x="1432964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71B33E3-59CB-26CF-1708-CB85D92C4E5A}"/>
                </a:ext>
              </a:extLst>
            </p:cNvPr>
            <p:cNvSpPr/>
            <p:nvPr/>
          </p:nvSpPr>
          <p:spPr>
            <a:xfrm>
              <a:off x="2133600" y="2091196"/>
              <a:ext cx="2410119" cy="1600693"/>
            </a:xfrm>
            <a:custGeom>
              <a:avLst/>
              <a:gdLst>
                <a:gd name="connsiteX0" fmla="*/ 2405729 w 2410119"/>
                <a:gd name="connsiteY0" fmla="*/ 1600598 h 1600693"/>
                <a:gd name="connsiteX1" fmla="*/ 2344960 w 2410119"/>
                <a:gd name="connsiteY1" fmla="*/ 1600598 h 1600693"/>
                <a:gd name="connsiteX2" fmla="*/ 2344960 w 2410119"/>
                <a:gd name="connsiteY2" fmla="*/ 1547353 h 1600693"/>
                <a:gd name="connsiteX3" fmla="*/ 2344770 w 2410119"/>
                <a:gd name="connsiteY3" fmla="*/ 709344 h 1600693"/>
                <a:gd name="connsiteX4" fmla="*/ 1701165 w 2410119"/>
                <a:gd name="connsiteY4" fmla="*/ 63739 h 1600693"/>
                <a:gd name="connsiteX5" fmla="*/ 54292 w 2410119"/>
                <a:gd name="connsiteY5" fmla="*/ 63739 h 1600693"/>
                <a:gd name="connsiteX6" fmla="*/ 0 w 2410119"/>
                <a:gd name="connsiteY6" fmla="*/ 63739 h 1600693"/>
                <a:gd name="connsiteX7" fmla="*/ 0 w 2410119"/>
                <a:gd name="connsiteY7" fmla="*/ 2493 h 1600693"/>
                <a:gd name="connsiteX8" fmla="*/ 42958 w 2410119"/>
                <a:gd name="connsiteY8" fmla="*/ 398 h 1600693"/>
                <a:gd name="connsiteX9" fmla="*/ 1718310 w 2410119"/>
                <a:gd name="connsiteY9" fmla="*/ 588 h 1600693"/>
                <a:gd name="connsiteX10" fmla="*/ 2407825 w 2410119"/>
                <a:gd name="connsiteY10" fmla="*/ 678007 h 1600693"/>
                <a:gd name="connsiteX11" fmla="*/ 2408301 w 2410119"/>
                <a:gd name="connsiteY11" fmla="*/ 1573071 h 1600693"/>
                <a:gd name="connsiteX12" fmla="*/ 2405729 w 2410119"/>
                <a:gd name="connsiteY12" fmla="*/ 1600693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19" h="1600693">
                  <a:moveTo>
                    <a:pt x="2405729" y="1600598"/>
                  </a:moveTo>
                  <a:lnTo>
                    <a:pt x="2344960" y="1600598"/>
                  </a:lnTo>
                  <a:cubicBezTo>
                    <a:pt x="2344960" y="1581358"/>
                    <a:pt x="2344960" y="1564308"/>
                    <a:pt x="2344960" y="1547353"/>
                  </a:cubicBezTo>
                  <a:cubicBezTo>
                    <a:pt x="2344960" y="1267985"/>
                    <a:pt x="2344960" y="988712"/>
                    <a:pt x="2344770" y="709344"/>
                  </a:cubicBezTo>
                  <a:cubicBezTo>
                    <a:pt x="2344579" y="332439"/>
                    <a:pt x="2076736" y="63739"/>
                    <a:pt x="1701165" y="63739"/>
                  </a:cubicBezTo>
                  <a:cubicBezTo>
                    <a:pt x="1152239" y="63739"/>
                    <a:pt x="603218" y="63739"/>
                    <a:pt x="54292" y="63739"/>
                  </a:cubicBezTo>
                  <a:cubicBezTo>
                    <a:pt x="37052" y="63739"/>
                    <a:pt x="19812" y="63739"/>
                    <a:pt x="0" y="63739"/>
                  </a:cubicBezTo>
                  <a:lnTo>
                    <a:pt x="0" y="2493"/>
                  </a:lnTo>
                  <a:cubicBezTo>
                    <a:pt x="15335" y="1731"/>
                    <a:pt x="29146" y="398"/>
                    <a:pt x="42958" y="398"/>
                  </a:cubicBezTo>
                  <a:cubicBezTo>
                    <a:pt x="601409" y="303"/>
                    <a:pt x="1159859" y="-555"/>
                    <a:pt x="1718310" y="588"/>
                  </a:cubicBezTo>
                  <a:cubicBezTo>
                    <a:pt x="2103406" y="1350"/>
                    <a:pt x="2401729" y="292434"/>
                    <a:pt x="2407825" y="678007"/>
                  </a:cubicBezTo>
                  <a:cubicBezTo>
                    <a:pt x="2412587" y="976330"/>
                    <a:pt x="2408491" y="1274748"/>
                    <a:pt x="2408301" y="1573071"/>
                  </a:cubicBezTo>
                  <a:cubicBezTo>
                    <a:pt x="2408301" y="1580691"/>
                    <a:pt x="2406872" y="1588311"/>
                    <a:pt x="2405729" y="16006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2EA404-4130-DFDA-6756-5E7B12EDFB43}"/>
                </a:ext>
              </a:extLst>
            </p:cNvPr>
            <p:cNvSpPr/>
            <p:nvPr/>
          </p:nvSpPr>
          <p:spPr>
            <a:xfrm>
              <a:off x="1656007" y="2499264"/>
              <a:ext cx="2410120" cy="1600693"/>
            </a:xfrm>
            <a:custGeom>
              <a:avLst/>
              <a:gdLst>
                <a:gd name="connsiteX0" fmla="*/ 4391 w 2410120"/>
                <a:gd name="connsiteY0" fmla="*/ 95 h 1600693"/>
                <a:gd name="connsiteX1" fmla="*/ 65160 w 2410120"/>
                <a:gd name="connsiteY1" fmla="*/ 95 h 1600693"/>
                <a:gd name="connsiteX2" fmla="*/ 65160 w 2410120"/>
                <a:gd name="connsiteY2" fmla="*/ 53340 h 1600693"/>
                <a:gd name="connsiteX3" fmla="*/ 65351 w 2410120"/>
                <a:gd name="connsiteY3" fmla="*/ 891350 h 1600693"/>
                <a:gd name="connsiteX4" fmla="*/ 708955 w 2410120"/>
                <a:gd name="connsiteY4" fmla="*/ 1536954 h 1600693"/>
                <a:gd name="connsiteX5" fmla="*/ 2355828 w 2410120"/>
                <a:gd name="connsiteY5" fmla="*/ 1536954 h 1600693"/>
                <a:gd name="connsiteX6" fmla="*/ 2410120 w 2410120"/>
                <a:gd name="connsiteY6" fmla="*/ 1536954 h 1600693"/>
                <a:gd name="connsiteX7" fmla="*/ 2410120 w 2410120"/>
                <a:gd name="connsiteY7" fmla="*/ 1598200 h 1600693"/>
                <a:gd name="connsiteX8" fmla="*/ 2367162 w 2410120"/>
                <a:gd name="connsiteY8" fmla="*/ 1600295 h 1600693"/>
                <a:gd name="connsiteX9" fmla="*/ 691810 w 2410120"/>
                <a:gd name="connsiteY9" fmla="*/ 1600105 h 1600693"/>
                <a:gd name="connsiteX10" fmla="*/ 2295 w 2410120"/>
                <a:gd name="connsiteY10" fmla="*/ 922687 h 1600693"/>
                <a:gd name="connsiteX11" fmla="*/ 1819 w 2410120"/>
                <a:gd name="connsiteY11" fmla="*/ 27623 h 1600693"/>
                <a:gd name="connsiteX12" fmla="*/ 4391 w 2410120"/>
                <a:gd name="connsiteY12" fmla="*/ 0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20" h="1600693">
                  <a:moveTo>
                    <a:pt x="4391" y="95"/>
                  </a:moveTo>
                  <a:lnTo>
                    <a:pt x="65160" y="95"/>
                  </a:lnTo>
                  <a:cubicBezTo>
                    <a:pt x="65160" y="19336"/>
                    <a:pt x="65160" y="36385"/>
                    <a:pt x="65160" y="53340"/>
                  </a:cubicBezTo>
                  <a:cubicBezTo>
                    <a:pt x="65160" y="332708"/>
                    <a:pt x="65160" y="611981"/>
                    <a:pt x="65351" y="891350"/>
                  </a:cubicBezTo>
                  <a:cubicBezTo>
                    <a:pt x="65541" y="1268254"/>
                    <a:pt x="333384" y="1536954"/>
                    <a:pt x="708955" y="1536954"/>
                  </a:cubicBezTo>
                  <a:cubicBezTo>
                    <a:pt x="1257881" y="1536954"/>
                    <a:pt x="1806902" y="1536954"/>
                    <a:pt x="2355828" y="1536954"/>
                  </a:cubicBezTo>
                  <a:cubicBezTo>
                    <a:pt x="2373068" y="1536954"/>
                    <a:pt x="2390308" y="1536954"/>
                    <a:pt x="2410120" y="1536954"/>
                  </a:cubicBezTo>
                  <a:lnTo>
                    <a:pt x="2410120" y="1598200"/>
                  </a:lnTo>
                  <a:cubicBezTo>
                    <a:pt x="2394785" y="1598962"/>
                    <a:pt x="2380973" y="1600295"/>
                    <a:pt x="2367162" y="1600295"/>
                  </a:cubicBezTo>
                  <a:cubicBezTo>
                    <a:pt x="1808711" y="1600391"/>
                    <a:pt x="1250261" y="1601248"/>
                    <a:pt x="691810" y="1600105"/>
                  </a:cubicBezTo>
                  <a:cubicBezTo>
                    <a:pt x="306714" y="1599343"/>
                    <a:pt x="8391" y="1308259"/>
                    <a:pt x="2295" y="922687"/>
                  </a:cubicBezTo>
                  <a:cubicBezTo>
                    <a:pt x="-2467" y="624364"/>
                    <a:pt x="1628" y="325946"/>
                    <a:pt x="1819" y="27623"/>
                  </a:cubicBezTo>
                  <a:cubicBezTo>
                    <a:pt x="1819" y="20002"/>
                    <a:pt x="3248" y="12383"/>
                    <a:pt x="439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10">
              <a:extLst>
                <a:ext uri="{FF2B5EF4-FFF2-40B4-BE49-F238E27FC236}">
                  <a16:creationId xmlns:a16="http://schemas.microsoft.com/office/drawing/2014/main" id="{64354612-FB3B-9EDC-9119-C93E6F499213}"/>
                </a:ext>
              </a:extLst>
            </p:cNvPr>
            <p:cNvGrpSpPr/>
            <p:nvPr/>
          </p:nvGrpSpPr>
          <p:grpSpPr>
            <a:xfrm>
              <a:off x="4246558" y="3885063"/>
              <a:ext cx="517156" cy="344226"/>
              <a:chOff x="4246558" y="3885063"/>
              <a:chExt cx="517156" cy="344226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9A974DD-FF31-15E5-CFF0-EF8C947A4A0D}"/>
                  </a:ext>
                </a:extLst>
              </p:cNvPr>
              <p:cNvSpPr/>
              <p:nvPr/>
            </p:nvSpPr>
            <p:spPr>
              <a:xfrm>
                <a:off x="4246558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1 w 235692"/>
                  <a:gd name="connsiteY6" fmla="*/ 235070 h 344226"/>
                  <a:gd name="connsiteX7" fmla="*/ 2067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5 w 235692"/>
                  <a:gd name="connsiteY11" fmla="*/ 263264 h 344226"/>
                  <a:gd name="connsiteX12" fmla="*/ 82840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9" y="235070"/>
                      <a:pt x="128559" y="234880"/>
                      <a:pt x="125131" y="235070"/>
                    </a:cubicBezTo>
                    <a:cubicBezTo>
                      <a:pt x="67600" y="238976"/>
                      <a:pt x="13402" y="198399"/>
                      <a:pt x="2067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40" y="143440"/>
                      <a:pt x="230001" y="167157"/>
                    </a:cubicBezTo>
                    <a:cubicBezTo>
                      <a:pt x="222286" y="202019"/>
                      <a:pt x="209332" y="234594"/>
                      <a:pt x="187615" y="263264"/>
                    </a:cubicBezTo>
                    <a:cubicBezTo>
                      <a:pt x="160373" y="299078"/>
                      <a:pt x="125797" y="325653"/>
                      <a:pt x="82840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198BB8A-E32F-4D7A-4167-55ADDD834A61}"/>
                  </a:ext>
                </a:extLst>
              </p:cNvPr>
              <p:cNvSpPr/>
              <p:nvPr/>
            </p:nvSpPr>
            <p:spPr>
              <a:xfrm>
                <a:off x="4528022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0 w 235692"/>
                  <a:gd name="connsiteY6" fmla="*/ 235070 h 344226"/>
                  <a:gd name="connsiteX7" fmla="*/ 2068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4 w 235692"/>
                  <a:gd name="connsiteY11" fmla="*/ 263264 h 344226"/>
                  <a:gd name="connsiteX12" fmla="*/ 82839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8" y="235070"/>
                      <a:pt x="128560" y="234880"/>
                      <a:pt x="125130" y="235070"/>
                    </a:cubicBezTo>
                    <a:cubicBezTo>
                      <a:pt x="67600" y="238976"/>
                      <a:pt x="13402" y="198399"/>
                      <a:pt x="2068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39" y="143440"/>
                      <a:pt x="230001" y="167157"/>
                    </a:cubicBezTo>
                    <a:cubicBezTo>
                      <a:pt x="222285" y="202019"/>
                      <a:pt x="209331" y="234594"/>
                      <a:pt x="187614" y="263264"/>
                    </a:cubicBezTo>
                    <a:cubicBezTo>
                      <a:pt x="160373" y="299078"/>
                      <a:pt x="125797" y="325653"/>
                      <a:pt x="82839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0C2A2F-920F-F19A-8AEC-1CDF3B4FD377}"/>
              </a:ext>
            </a:extLst>
          </p:cNvPr>
          <p:cNvGrpSpPr/>
          <p:nvPr userDrawn="1"/>
        </p:nvGrpSpPr>
        <p:grpSpPr>
          <a:xfrm>
            <a:off x="8147902" y="2159699"/>
            <a:ext cx="3727999" cy="2538601"/>
            <a:chOff x="1432964" y="1961197"/>
            <a:chExt cx="3330750" cy="2268092"/>
          </a:xfrm>
        </p:grpSpPr>
        <p:grpSp>
          <p:nvGrpSpPr>
            <p:cNvPr id="33" name="Graphic 10">
              <a:extLst>
                <a:ext uri="{FF2B5EF4-FFF2-40B4-BE49-F238E27FC236}">
                  <a16:creationId xmlns:a16="http://schemas.microsoft.com/office/drawing/2014/main" id="{E766A4B2-AABB-21AE-1C09-3F770B07C86C}"/>
                </a:ext>
              </a:extLst>
            </p:cNvPr>
            <p:cNvGrpSpPr/>
            <p:nvPr/>
          </p:nvGrpSpPr>
          <p:grpSpPr>
            <a:xfrm>
              <a:off x="1432964" y="1961197"/>
              <a:ext cx="517156" cy="344226"/>
              <a:chOff x="1432964" y="1961197"/>
              <a:chExt cx="517156" cy="344226"/>
            </a:xfrm>
            <a:no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344C02F-1C54-51FA-CDAA-E5815FDF4A5E}"/>
                  </a:ext>
                </a:extLst>
              </p:cNvPr>
              <p:cNvSpPr/>
              <p:nvPr/>
            </p:nvSpPr>
            <p:spPr>
              <a:xfrm>
                <a:off x="1714427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A47E04-664F-40F2-3667-1BBB7A44D064}"/>
                  </a:ext>
                </a:extLst>
              </p:cNvPr>
              <p:cNvSpPr/>
              <p:nvPr/>
            </p:nvSpPr>
            <p:spPr>
              <a:xfrm>
                <a:off x="1432964" y="1961197"/>
                <a:ext cx="235692" cy="344226"/>
              </a:xfrm>
              <a:custGeom>
                <a:avLst/>
                <a:gdLst>
                  <a:gd name="connsiteX0" fmla="*/ 152948 w 235692"/>
                  <a:gd name="connsiteY0" fmla="*/ 0 h 344226"/>
                  <a:gd name="connsiteX1" fmla="*/ 165998 w 235692"/>
                  <a:gd name="connsiteY1" fmla="*/ 33337 h 344226"/>
                  <a:gd name="connsiteX2" fmla="*/ 157235 w 235692"/>
                  <a:gd name="connsiteY2" fmla="*/ 40386 h 344226"/>
                  <a:gd name="connsiteX3" fmla="*/ 116563 w 235692"/>
                  <a:gd name="connsiteY3" fmla="*/ 78105 h 344226"/>
                  <a:gd name="connsiteX4" fmla="*/ 103037 w 235692"/>
                  <a:gd name="connsiteY4" fmla="*/ 98012 h 344226"/>
                  <a:gd name="connsiteX5" fmla="*/ 98846 w 235692"/>
                  <a:gd name="connsiteY5" fmla="*/ 109157 h 344226"/>
                  <a:gd name="connsiteX6" fmla="*/ 110562 w 235692"/>
                  <a:gd name="connsiteY6" fmla="*/ 109157 h 344226"/>
                  <a:gd name="connsiteX7" fmla="*/ 233625 w 235692"/>
                  <a:gd name="connsiteY7" fmla="*/ 204407 h 344226"/>
                  <a:gd name="connsiteX8" fmla="*/ 135994 w 235692"/>
                  <a:gd name="connsiteY8" fmla="*/ 342900 h 344226"/>
                  <a:gd name="connsiteX9" fmla="*/ 2453 w 235692"/>
                  <a:gd name="connsiteY9" fmla="*/ 248793 h 344226"/>
                  <a:gd name="connsiteX10" fmla="*/ 5692 w 235692"/>
                  <a:gd name="connsiteY10" fmla="*/ 177070 h 344226"/>
                  <a:gd name="connsiteX11" fmla="*/ 48078 w 235692"/>
                  <a:gd name="connsiteY11" fmla="*/ 80962 h 344226"/>
                  <a:gd name="connsiteX12" fmla="*/ 152853 w 235692"/>
                  <a:gd name="connsiteY12" fmla="*/ 95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152948" y="0"/>
                    </a:moveTo>
                    <a:cubicBezTo>
                      <a:pt x="157330" y="11239"/>
                      <a:pt x="161521" y="21812"/>
                      <a:pt x="165998" y="33337"/>
                    </a:cubicBezTo>
                    <a:cubicBezTo>
                      <a:pt x="163045" y="35719"/>
                      <a:pt x="160187" y="38100"/>
                      <a:pt x="157235" y="40386"/>
                    </a:cubicBezTo>
                    <a:cubicBezTo>
                      <a:pt x="142376" y="51625"/>
                      <a:pt x="128279" y="63627"/>
                      <a:pt x="116563" y="78105"/>
                    </a:cubicBezTo>
                    <a:cubicBezTo>
                      <a:pt x="111515" y="84296"/>
                      <a:pt x="107228" y="91154"/>
                      <a:pt x="103037" y="98012"/>
                    </a:cubicBezTo>
                    <a:cubicBezTo>
                      <a:pt x="101132" y="101156"/>
                      <a:pt x="100370" y="104870"/>
                      <a:pt x="98846" y="109157"/>
                    </a:cubicBezTo>
                    <a:cubicBezTo>
                      <a:pt x="103704" y="109157"/>
                      <a:pt x="107133" y="109347"/>
                      <a:pt x="110562" y="109157"/>
                    </a:cubicBezTo>
                    <a:cubicBezTo>
                      <a:pt x="168093" y="105251"/>
                      <a:pt x="222290" y="145828"/>
                      <a:pt x="233625" y="204407"/>
                    </a:cubicBezTo>
                    <a:cubicBezTo>
                      <a:pt x="246103" y="268605"/>
                      <a:pt x="200669" y="332518"/>
                      <a:pt x="135994" y="342900"/>
                    </a:cubicBezTo>
                    <a:cubicBezTo>
                      <a:pt x="82082" y="351473"/>
                      <a:pt x="16265" y="318326"/>
                      <a:pt x="2453" y="248793"/>
                    </a:cubicBezTo>
                    <a:cubicBezTo>
                      <a:pt x="-2309" y="224885"/>
                      <a:pt x="453" y="200787"/>
                      <a:pt x="5692" y="177070"/>
                    </a:cubicBezTo>
                    <a:cubicBezTo>
                      <a:pt x="13407" y="142208"/>
                      <a:pt x="26361" y="109633"/>
                      <a:pt x="48078" y="80962"/>
                    </a:cubicBezTo>
                    <a:cubicBezTo>
                      <a:pt x="75320" y="45149"/>
                      <a:pt x="109895" y="18574"/>
                      <a:pt x="152853" y="9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DF3BD16-BF2D-5E9B-2FD7-CA784E77219B}"/>
                </a:ext>
              </a:extLst>
            </p:cNvPr>
            <p:cNvSpPr/>
            <p:nvPr/>
          </p:nvSpPr>
          <p:spPr>
            <a:xfrm>
              <a:off x="2133600" y="2091196"/>
              <a:ext cx="2410119" cy="1600693"/>
            </a:xfrm>
            <a:custGeom>
              <a:avLst/>
              <a:gdLst>
                <a:gd name="connsiteX0" fmla="*/ 2405729 w 2410119"/>
                <a:gd name="connsiteY0" fmla="*/ 1600598 h 1600693"/>
                <a:gd name="connsiteX1" fmla="*/ 2344960 w 2410119"/>
                <a:gd name="connsiteY1" fmla="*/ 1600598 h 1600693"/>
                <a:gd name="connsiteX2" fmla="*/ 2344960 w 2410119"/>
                <a:gd name="connsiteY2" fmla="*/ 1547353 h 1600693"/>
                <a:gd name="connsiteX3" fmla="*/ 2344770 w 2410119"/>
                <a:gd name="connsiteY3" fmla="*/ 709344 h 1600693"/>
                <a:gd name="connsiteX4" fmla="*/ 1701165 w 2410119"/>
                <a:gd name="connsiteY4" fmla="*/ 63739 h 1600693"/>
                <a:gd name="connsiteX5" fmla="*/ 54292 w 2410119"/>
                <a:gd name="connsiteY5" fmla="*/ 63739 h 1600693"/>
                <a:gd name="connsiteX6" fmla="*/ 0 w 2410119"/>
                <a:gd name="connsiteY6" fmla="*/ 63739 h 1600693"/>
                <a:gd name="connsiteX7" fmla="*/ 0 w 2410119"/>
                <a:gd name="connsiteY7" fmla="*/ 2493 h 1600693"/>
                <a:gd name="connsiteX8" fmla="*/ 42958 w 2410119"/>
                <a:gd name="connsiteY8" fmla="*/ 398 h 1600693"/>
                <a:gd name="connsiteX9" fmla="*/ 1718310 w 2410119"/>
                <a:gd name="connsiteY9" fmla="*/ 588 h 1600693"/>
                <a:gd name="connsiteX10" fmla="*/ 2407825 w 2410119"/>
                <a:gd name="connsiteY10" fmla="*/ 678007 h 1600693"/>
                <a:gd name="connsiteX11" fmla="*/ 2408301 w 2410119"/>
                <a:gd name="connsiteY11" fmla="*/ 1573071 h 1600693"/>
                <a:gd name="connsiteX12" fmla="*/ 2405729 w 2410119"/>
                <a:gd name="connsiteY12" fmla="*/ 1600693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19" h="1600693">
                  <a:moveTo>
                    <a:pt x="2405729" y="1600598"/>
                  </a:moveTo>
                  <a:lnTo>
                    <a:pt x="2344960" y="1600598"/>
                  </a:lnTo>
                  <a:cubicBezTo>
                    <a:pt x="2344960" y="1581358"/>
                    <a:pt x="2344960" y="1564308"/>
                    <a:pt x="2344960" y="1547353"/>
                  </a:cubicBezTo>
                  <a:cubicBezTo>
                    <a:pt x="2344960" y="1267985"/>
                    <a:pt x="2344960" y="988712"/>
                    <a:pt x="2344770" y="709344"/>
                  </a:cubicBezTo>
                  <a:cubicBezTo>
                    <a:pt x="2344579" y="332439"/>
                    <a:pt x="2076736" y="63739"/>
                    <a:pt x="1701165" y="63739"/>
                  </a:cubicBezTo>
                  <a:cubicBezTo>
                    <a:pt x="1152239" y="63739"/>
                    <a:pt x="603218" y="63739"/>
                    <a:pt x="54292" y="63739"/>
                  </a:cubicBezTo>
                  <a:cubicBezTo>
                    <a:pt x="37052" y="63739"/>
                    <a:pt x="19812" y="63739"/>
                    <a:pt x="0" y="63739"/>
                  </a:cubicBezTo>
                  <a:lnTo>
                    <a:pt x="0" y="2493"/>
                  </a:lnTo>
                  <a:cubicBezTo>
                    <a:pt x="15335" y="1731"/>
                    <a:pt x="29146" y="398"/>
                    <a:pt x="42958" y="398"/>
                  </a:cubicBezTo>
                  <a:cubicBezTo>
                    <a:pt x="601409" y="303"/>
                    <a:pt x="1159859" y="-555"/>
                    <a:pt x="1718310" y="588"/>
                  </a:cubicBezTo>
                  <a:cubicBezTo>
                    <a:pt x="2103406" y="1350"/>
                    <a:pt x="2401729" y="292434"/>
                    <a:pt x="2407825" y="678007"/>
                  </a:cubicBezTo>
                  <a:cubicBezTo>
                    <a:pt x="2412587" y="976330"/>
                    <a:pt x="2408491" y="1274748"/>
                    <a:pt x="2408301" y="1573071"/>
                  </a:cubicBezTo>
                  <a:cubicBezTo>
                    <a:pt x="2408301" y="1580691"/>
                    <a:pt x="2406872" y="1588311"/>
                    <a:pt x="2405729" y="16006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3EDF114-11CC-A0F2-F49E-EB4BC97CFEEA}"/>
                </a:ext>
              </a:extLst>
            </p:cNvPr>
            <p:cNvSpPr/>
            <p:nvPr/>
          </p:nvSpPr>
          <p:spPr>
            <a:xfrm>
              <a:off x="1656007" y="2499264"/>
              <a:ext cx="2410120" cy="1600693"/>
            </a:xfrm>
            <a:custGeom>
              <a:avLst/>
              <a:gdLst>
                <a:gd name="connsiteX0" fmla="*/ 4391 w 2410120"/>
                <a:gd name="connsiteY0" fmla="*/ 95 h 1600693"/>
                <a:gd name="connsiteX1" fmla="*/ 65160 w 2410120"/>
                <a:gd name="connsiteY1" fmla="*/ 95 h 1600693"/>
                <a:gd name="connsiteX2" fmla="*/ 65160 w 2410120"/>
                <a:gd name="connsiteY2" fmla="*/ 53340 h 1600693"/>
                <a:gd name="connsiteX3" fmla="*/ 65351 w 2410120"/>
                <a:gd name="connsiteY3" fmla="*/ 891350 h 1600693"/>
                <a:gd name="connsiteX4" fmla="*/ 708955 w 2410120"/>
                <a:gd name="connsiteY4" fmla="*/ 1536954 h 1600693"/>
                <a:gd name="connsiteX5" fmla="*/ 2355828 w 2410120"/>
                <a:gd name="connsiteY5" fmla="*/ 1536954 h 1600693"/>
                <a:gd name="connsiteX6" fmla="*/ 2410120 w 2410120"/>
                <a:gd name="connsiteY6" fmla="*/ 1536954 h 1600693"/>
                <a:gd name="connsiteX7" fmla="*/ 2410120 w 2410120"/>
                <a:gd name="connsiteY7" fmla="*/ 1598200 h 1600693"/>
                <a:gd name="connsiteX8" fmla="*/ 2367162 w 2410120"/>
                <a:gd name="connsiteY8" fmla="*/ 1600295 h 1600693"/>
                <a:gd name="connsiteX9" fmla="*/ 691810 w 2410120"/>
                <a:gd name="connsiteY9" fmla="*/ 1600105 h 1600693"/>
                <a:gd name="connsiteX10" fmla="*/ 2295 w 2410120"/>
                <a:gd name="connsiteY10" fmla="*/ 922687 h 1600693"/>
                <a:gd name="connsiteX11" fmla="*/ 1819 w 2410120"/>
                <a:gd name="connsiteY11" fmla="*/ 27623 h 1600693"/>
                <a:gd name="connsiteX12" fmla="*/ 4391 w 2410120"/>
                <a:gd name="connsiteY12" fmla="*/ 0 h 160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0120" h="1600693">
                  <a:moveTo>
                    <a:pt x="4391" y="95"/>
                  </a:moveTo>
                  <a:lnTo>
                    <a:pt x="65160" y="95"/>
                  </a:lnTo>
                  <a:cubicBezTo>
                    <a:pt x="65160" y="19336"/>
                    <a:pt x="65160" y="36385"/>
                    <a:pt x="65160" y="53340"/>
                  </a:cubicBezTo>
                  <a:cubicBezTo>
                    <a:pt x="65160" y="332708"/>
                    <a:pt x="65160" y="611981"/>
                    <a:pt x="65351" y="891350"/>
                  </a:cubicBezTo>
                  <a:cubicBezTo>
                    <a:pt x="65541" y="1268254"/>
                    <a:pt x="333384" y="1536954"/>
                    <a:pt x="708955" y="1536954"/>
                  </a:cubicBezTo>
                  <a:cubicBezTo>
                    <a:pt x="1257881" y="1536954"/>
                    <a:pt x="1806902" y="1536954"/>
                    <a:pt x="2355828" y="1536954"/>
                  </a:cubicBezTo>
                  <a:cubicBezTo>
                    <a:pt x="2373068" y="1536954"/>
                    <a:pt x="2390308" y="1536954"/>
                    <a:pt x="2410120" y="1536954"/>
                  </a:cubicBezTo>
                  <a:lnTo>
                    <a:pt x="2410120" y="1598200"/>
                  </a:lnTo>
                  <a:cubicBezTo>
                    <a:pt x="2394785" y="1598962"/>
                    <a:pt x="2380973" y="1600295"/>
                    <a:pt x="2367162" y="1600295"/>
                  </a:cubicBezTo>
                  <a:cubicBezTo>
                    <a:pt x="1808711" y="1600391"/>
                    <a:pt x="1250261" y="1601248"/>
                    <a:pt x="691810" y="1600105"/>
                  </a:cubicBezTo>
                  <a:cubicBezTo>
                    <a:pt x="306714" y="1599343"/>
                    <a:pt x="8391" y="1308259"/>
                    <a:pt x="2295" y="922687"/>
                  </a:cubicBezTo>
                  <a:cubicBezTo>
                    <a:pt x="-2467" y="624364"/>
                    <a:pt x="1628" y="325946"/>
                    <a:pt x="1819" y="27623"/>
                  </a:cubicBezTo>
                  <a:cubicBezTo>
                    <a:pt x="1819" y="20002"/>
                    <a:pt x="3248" y="12383"/>
                    <a:pt x="439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" name="Graphic 10">
              <a:extLst>
                <a:ext uri="{FF2B5EF4-FFF2-40B4-BE49-F238E27FC236}">
                  <a16:creationId xmlns:a16="http://schemas.microsoft.com/office/drawing/2014/main" id="{757D5822-80F5-8479-8BA6-FD165EB50C67}"/>
                </a:ext>
              </a:extLst>
            </p:cNvPr>
            <p:cNvGrpSpPr/>
            <p:nvPr/>
          </p:nvGrpSpPr>
          <p:grpSpPr>
            <a:xfrm>
              <a:off x="4246558" y="3885063"/>
              <a:ext cx="517156" cy="344226"/>
              <a:chOff x="4246558" y="3885063"/>
              <a:chExt cx="517156" cy="344226"/>
            </a:xfrm>
            <a:no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2560B2-AB84-BD6E-A737-271176ECD41A}"/>
                  </a:ext>
                </a:extLst>
              </p:cNvPr>
              <p:cNvSpPr/>
              <p:nvPr/>
            </p:nvSpPr>
            <p:spPr>
              <a:xfrm>
                <a:off x="4246558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1 w 235692"/>
                  <a:gd name="connsiteY6" fmla="*/ 235070 h 344226"/>
                  <a:gd name="connsiteX7" fmla="*/ 2067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5 w 235692"/>
                  <a:gd name="connsiteY11" fmla="*/ 263264 h 344226"/>
                  <a:gd name="connsiteX12" fmla="*/ 82840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9" y="235070"/>
                      <a:pt x="128559" y="234880"/>
                      <a:pt x="125131" y="235070"/>
                    </a:cubicBezTo>
                    <a:cubicBezTo>
                      <a:pt x="67600" y="238976"/>
                      <a:pt x="13402" y="198399"/>
                      <a:pt x="2067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40" y="143440"/>
                      <a:pt x="230001" y="167157"/>
                    </a:cubicBezTo>
                    <a:cubicBezTo>
                      <a:pt x="222286" y="202019"/>
                      <a:pt x="209332" y="234594"/>
                      <a:pt x="187615" y="263264"/>
                    </a:cubicBezTo>
                    <a:cubicBezTo>
                      <a:pt x="160373" y="299078"/>
                      <a:pt x="125797" y="325653"/>
                      <a:pt x="82840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02D45F8-1D89-740C-D7EA-C399763B8A48}"/>
                  </a:ext>
                </a:extLst>
              </p:cNvPr>
              <p:cNvSpPr/>
              <p:nvPr/>
            </p:nvSpPr>
            <p:spPr>
              <a:xfrm>
                <a:off x="4528022" y="3885063"/>
                <a:ext cx="235692" cy="344226"/>
              </a:xfrm>
              <a:custGeom>
                <a:avLst/>
                <a:gdLst>
                  <a:gd name="connsiteX0" fmla="*/ 82744 w 235692"/>
                  <a:gd name="connsiteY0" fmla="*/ 344227 h 344226"/>
                  <a:gd name="connsiteX1" fmla="*/ 69695 w 235692"/>
                  <a:gd name="connsiteY1" fmla="*/ 310889 h 344226"/>
                  <a:gd name="connsiteX2" fmla="*/ 78458 w 235692"/>
                  <a:gd name="connsiteY2" fmla="*/ 303841 h 344226"/>
                  <a:gd name="connsiteX3" fmla="*/ 119130 w 235692"/>
                  <a:gd name="connsiteY3" fmla="*/ 266122 h 344226"/>
                  <a:gd name="connsiteX4" fmla="*/ 132655 w 235692"/>
                  <a:gd name="connsiteY4" fmla="*/ 246215 h 344226"/>
                  <a:gd name="connsiteX5" fmla="*/ 136846 w 235692"/>
                  <a:gd name="connsiteY5" fmla="*/ 235070 h 344226"/>
                  <a:gd name="connsiteX6" fmla="*/ 125130 w 235692"/>
                  <a:gd name="connsiteY6" fmla="*/ 235070 h 344226"/>
                  <a:gd name="connsiteX7" fmla="*/ 2068 w 235692"/>
                  <a:gd name="connsiteY7" fmla="*/ 139820 h 344226"/>
                  <a:gd name="connsiteX8" fmla="*/ 99699 w 235692"/>
                  <a:gd name="connsiteY8" fmla="*/ 1327 h 344226"/>
                  <a:gd name="connsiteX9" fmla="*/ 233239 w 235692"/>
                  <a:gd name="connsiteY9" fmla="*/ 95434 h 344226"/>
                  <a:gd name="connsiteX10" fmla="*/ 230001 w 235692"/>
                  <a:gd name="connsiteY10" fmla="*/ 167157 h 344226"/>
                  <a:gd name="connsiteX11" fmla="*/ 187614 w 235692"/>
                  <a:gd name="connsiteY11" fmla="*/ 263264 h 344226"/>
                  <a:gd name="connsiteX12" fmla="*/ 82839 w 235692"/>
                  <a:gd name="connsiteY12" fmla="*/ 344132 h 34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92" h="344226">
                    <a:moveTo>
                      <a:pt x="82744" y="344227"/>
                    </a:moveTo>
                    <a:cubicBezTo>
                      <a:pt x="78363" y="332987"/>
                      <a:pt x="74172" y="322415"/>
                      <a:pt x="69695" y="310889"/>
                    </a:cubicBezTo>
                    <a:cubicBezTo>
                      <a:pt x="72648" y="308508"/>
                      <a:pt x="75505" y="306127"/>
                      <a:pt x="78458" y="303841"/>
                    </a:cubicBezTo>
                    <a:cubicBezTo>
                      <a:pt x="93317" y="292602"/>
                      <a:pt x="107414" y="280600"/>
                      <a:pt x="119130" y="266122"/>
                    </a:cubicBezTo>
                    <a:cubicBezTo>
                      <a:pt x="124178" y="259931"/>
                      <a:pt x="128464" y="253073"/>
                      <a:pt x="132655" y="246215"/>
                    </a:cubicBezTo>
                    <a:cubicBezTo>
                      <a:pt x="134560" y="243071"/>
                      <a:pt x="135322" y="239357"/>
                      <a:pt x="136846" y="235070"/>
                    </a:cubicBezTo>
                    <a:cubicBezTo>
                      <a:pt x="131988" y="235070"/>
                      <a:pt x="128560" y="234880"/>
                      <a:pt x="125130" y="235070"/>
                    </a:cubicBezTo>
                    <a:cubicBezTo>
                      <a:pt x="67600" y="238976"/>
                      <a:pt x="13402" y="198399"/>
                      <a:pt x="2068" y="139820"/>
                    </a:cubicBezTo>
                    <a:cubicBezTo>
                      <a:pt x="-10410" y="75622"/>
                      <a:pt x="35024" y="11709"/>
                      <a:pt x="99699" y="1327"/>
                    </a:cubicBezTo>
                    <a:cubicBezTo>
                      <a:pt x="153610" y="-7246"/>
                      <a:pt x="219428" y="25901"/>
                      <a:pt x="233239" y="95434"/>
                    </a:cubicBezTo>
                    <a:cubicBezTo>
                      <a:pt x="238002" y="119342"/>
                      <a:pt x="235239" y="143440"/>
                      <a:pt x="230001" y="167157"/>
                    </a:cubicBezTo>
                    <a:cubicBezTo>
                      <a:pt x="222285" y="202019"/>
                      <a:pt x="209331" y="234594"/>
                      <a:pt x="187614" y="263264"/>
                    </a:cubicBezTo>
                    <a:cubicBezTo>
                      <a:pt x="160373" y="299078"/>
                      <a:pt x="125797" y="325653"/>
                      <a:pt x="82839" y="3441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3E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20D7EB5-2B81-7C46-0A18-8EB3A74458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12" y="3062122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AB39472-2679-428B-8C62-CAD8770394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4881" y="3075076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2A7018-D6B4-CE28-1F39-4FAD313E2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4044" y="3078068"/>
            <a:ext cx="2662237" cy="11953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6CFA3537-2869-566F-C8CF-D951D3F986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7674" y="1689002"/>
            <a:ext cx="1070366" cy="1070366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Picture Placeholder 56">
            <a:extLst>
              <a:ext uri="{FF2B5EF4-FFF2-40B4-BE49-F238E27FC236}">
                <a16:creationId xmlns:a16="http://schemas.microsoft.com/office/drawing/2014/main" id="{E0F24C7A-605F-2183-24A7-7BE3B7A4277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50024" y="1798982"/>
            <a:ext cx="1070366" cy="1070366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B5347D56-EF64-EBF3-6F52-02B963ED18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10352" y="1791489"/>
            <a:ext cx="1070366" cy="107036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6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C0BA-7D61-88F9-9F31-945F891B7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26" y="952500"/>
            <a:ext cx="6328371" cy="1423988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075F5-CD01-E4BE-4D8A-3215AA33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726" y="2610644"/>
            <a:ext cx="6257924" cy="56118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JANUARY 1,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A409-CB2F-48FB-AD40-EC07DC12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4098" y="6529134"/>
            <a:ext cx="1215427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6ECEB-C8B1-0519-FE9E-3F8668F5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6" y="6535559"/>
            <a:ext cx="6257924" cy="23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4DA0-AD18-2710-FC11-46EBBD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973" y="6529134"/>
            <a:ext cx="648419" cy="229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AAC30-E4F3-06ED-19A5-846267CDBC2A}"/>
              </a:ext>
            </a:extLst>
          </p:cNvPr>
          <p:cNvSpPr txBox="1"/>
          <p:nvPr userDrawn="1"/>
        </p:nvSpPr>
        <p:spPr>
          <a:xfrm>
            <a:off x="85726" y="3438525"/>
            <a:ext cx="61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Michigan Department of Labor &amp; Economic Opportunity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Employment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2986674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0BC7-0835-6704-C21B-C56744AD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17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8EC36-603F-EA83-7E26-BE6B3A852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19175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A6B39-E8A2-9F2D-193F-54A7CF48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5D37-B06B-49EF-B00E-199F895D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35269-5E79-A268-89B6-EF06A5E1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C9B720-318A-E204-F0C5-97209B4476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D7B79-08B1-DCF0-5387-387B172DA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44792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C4BB3-8D8C-CC23-D4FF-D02CC2CDA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23B9-B120-50DA-4B21-615010E5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806CF-98C4-3E5F-EC36-0617D5FF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60A5D-1A86-A1DA-C775-E6FA4E8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4A9582-0C4E-7B6F-7527-9BD9097E6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45634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O Background Dark">
    <p:bg>
      <p:bgPr>
        <a:solidFill>
          <a:srgbClr val="003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1B9358-4C36-4779-B9C3-6A49EDEE4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7" r="18536" b="9798"/>
          <a:stretch/>
        </p:blipFill>
        <p:spPr>
          <a:xfrm>
            <a:off x="7903103" y="0"/>
            <a:ext cx="4288897" cy="574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10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O Backgrou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1A585-D54D-4110-9DE4-A7192E05E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7" r="18536" b="9798"/>
          <a:stretch/>
        </p:blipFill>
        <p:spPr>
          <a:xfrm>
            <a:off x="7903103" y="0"/>
            <a:ext cx="4288897" cy="574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7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545C-C80C-275F-49C9-6F02F9D8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46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9541-62CF-2AE4-1607-CA2A51788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46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7BDA-32D7-5D10-4882-4C1CD23F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B6164-FF27-D2C4-2605-6949E365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00AEE-DDF6-F3F5-200B-AF78FEA9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2B188CB-0E99-052A-D3BE-29FB4A496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2F63-A4F5-4C18-5108-EB78C841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0ED5-FC6D-3D20-E874-0CB1A3920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36421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B5DFD-4ECA-F8FB-B857-648446FA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9D73F-595B-CCED-DC78-637440A3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D318-9990-4DB3-09BE-A1453539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142B273-0AC6-168F-5F0B-4099E69DF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5469B-BC66-FDD0-E433-E5283EC1B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0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F27B-89E2-4BB8-8ED4-9FCABAFADD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5AC5-661A-4462-8FF9-A66FBD96CB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8AD795-E0CD-1A7C-1ED6-8C9BE4A84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2825" y="5436109"/>
            <a:ext cx="861487" cy="112705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B7A53F-F032-0484-8BC7-BB7F3171780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75898" y="1825625"/>
            <a:ext cx="4610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70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2926F3-4771-17A8-57E6-CA0FA9F80DA4}"/>
              </a:ext>
            </a:extLst>
          </p:cNvPr>
          <p:cNvSpPr/>
          <p:nvPr userDrawn="1"/>
        </p:nvSpPr>
        <p:spPr>
          <a:xfrm>
            <a:off x="0" y="3133724"/>
            <a:ext cx="12192000" cy="37242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3FBD6E-12D0-5E45-E0DC-645B26B3AF0A}"/>
              </a:ext>
            </a:extLst>
          </p:cNvPr>
          <p:cNvSpPr/>
          <p:nvPr userDrawn="1"/>
        </p:nvSpPr>
        <p:spPr>
          <a:xfrm>
            <a:off x="19706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0978A-ED4C-AA33-0082-3A8B5A43A673}"/>
              </a:ext>
            </a:extLst>
          </p:cNvPr>
          <p:cNvSpPr/>
          <p:nvPr userDrawn="1"/>
        </p:nvSpPr>
        <p:spPr>
          <a:xfrm>
            <a:off x="49424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6E345-4BCE-7534-78D7-2EBC2390C731}"/>
              </a:ext>
            </a:extLst>
          </p:cNvPr>
          <p:cNvSpPr/>
          <p:nvPr userDrawn="1"/>
        </p:nvSpPr>
        <p:spPr>
          <a:xfrm>
            <a:off x="7880948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ACB2ABA-6786-A3C3-4474-403342F5C3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5009" y="2148291"/>
            <a:ext cx="2238375" cy="229942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84A439D-1B7A-4A46-C2DB-ECB902B1D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8666" y="2148291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7C1A992-7542-A527-DC42-E8178B6EF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7147" y="2153143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521C9EE3-ACAE-A205-9A13-D1A5DCD53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69" y="4402019"/>
            <a:ext cx="1947930" cy="19456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C6260C1-0FF7-9F1E-2066-90510ECFDB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49554">
            <a:off x="2258042" y="4293286"/>
            <a:ext cx="1805891" cy="180377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761A8B5-2D79-44DB-2A5F-30EB25E60C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43173">
            <a:off x="5047496" y="4087949"/>
            <a:ext cx="2062504" cy="20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2926F3-4771-17A8-57E6-CA0FA9F80DA4}"/>
              </a:ext>
            </a:extLst>
          </p:cNvPr>
          <p:cNvSpPr/>
          <p:nvPr userDrawn="1"/>
        </p:nvSpPr>
        <p:spPr>
          <a:xfrm>
            <a:off x="0" y="3133724"/>
            <a:ext cx="12192000" cy="37242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C92C8-57BB-9EBB-B330-8418A00E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C640-EA3E-1286-C76B-C7CD3F7E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0CF03-BFDB-850B-0A8F-22B14733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7D9B-609F-ED35-2623-7DF2D38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3FBD6E-12D0-5E45-E0DC-645B26B3AF0A}"/>
              </a:ext>
            </a:extLst>
          </p:cNvPr>
          <p:cNvSpPr/>
          <p:nvPr userDrawn="1"/>
        </p:nvSpPr>
        <p:spPr>
          <a:xfrm>
            <a:off x="19706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0978A-ED4C-AA33-0082-3A8B5A43A673}"/>
              </a:ext>
            </a:extLst>
          </p:cNvPr>
          <p:cNvSpPr/>
          <p:nvPr userDrawn="1"/>
        </p:nvSpPr>
        <p:spPr>
          <a:xfrm>
            <a:off x="4942486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6E345-4BCE-7534-78D7-2EBC2390C731}"/>
              </a:ext>
            </a:extLst>
          </p:cNvPr>
          <p:cNvSpPr/>
          <p:nvPr userDrawn="1"/>
        </p:nvSpPr>
        <p:spPr>
          <a:xfrm>
            <a:off x="7880948" y="2026796"/>
            <a:ext cx="2390775" cy="37909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ACB2ABA-6786-A3C3-4474-403342F5C3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5009" y="2148291"/>
            <a:ext cx="2238375" cy="229942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84A439D-1B7A-4A46-C2DB-ECB902B1D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8666" y="2148291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7C1A992-7542-A527-DC42-E8178B6EF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7147" y="2153143"/>
            <a:ext cx="2238375" cy="22994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D22E919-1C62-9240-DE0E-AF4861F474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69" y="4402019"/>
            <a:ext cx="1947930" cy="194565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E5A2E3A-A956-93BD-E852-15EA3D28AF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49554">
            <a:off x="2258042" y="4293286"/>
            <a:ext cx="1805891" cy="18037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413BDD7-4D4A-1F54-2CCE-0E8E4BC30B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43173">
            <a:off x="5047496" y="4087949"/>
            <a:ext cx="2062504" cy="20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4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6F0B8-75C5-E19B-E23A-32B93CA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7E15C-D1C8-AC18-A5C1-7C38C5BF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DE5F3-8220-8FAB-E16B-7ABAF11DE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0948" y="6492875"/>
            <a:ext cx="2743200" cy="23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F27B-89E2-4BB8-8ED4-9FCABAFADDEF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B94C2-0618-BB5B-0C2F-FCD0336A3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6961517" cy="23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0F04-6139-77A6-BEE1-2A9FFEB03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5380" y="6491992"/>
            <a:ext cx="648419" cy="229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F5AC5-661A-4462-8FF9-A66FBD96C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66" r:id="rId8"/>
    <p:sldLayoutId id="2147483689" r:id="rId9"/>
    <p:sldLayoutId id="2147483653" r:id="rId10"/>
    <p:sldLayoutId id="2147483654" r:id="rId11"/>
    <p:sldLayoutId id="2147483665" r:id="rId12"/>
    <p:sldLayoutId id="2147483664" r:id="rId13"/>
    <p:sldLayoutId id="2147483663" r:id="rId14"/>
    <p:sldLayoutId id="2147483655" r:id="rId15"/>
    <p:sldLayoutId id="2147483676" r:id="rId16"/>
    <p:sldLayoutId id="2147483668" r:id="rId17"/>
    <p:sldLayoutId id="2147483686" r:id="rId18"/>
    <p:sldLayoutId id="2147483685" r:id="rId19"/>
    <p:sldLayoutId id="2147483684" r:id="rId20"/>
    <p:sldLayoutId id="2147483677" r:id="rId21"/>
    <p:sldLayoutId id="2147483678" r:id="rId22"/>
    <p:sldLayoutId id="2147483679" r:id="rId23"/>
    <p:sldLayoutId id="2147483656" r:id="rId24"/>
    <p:sldLayoutId id="2147483669" r:id="rId25"/>
    <p:sldLayoutId id="2147483673" r:id="rId26"/>
    <p:sldLayoutId id="2147483657" r:id="rId27"/>
    <p:sldLayoutId id="2147483671" r:id="rId28"/>
    <p:sldLayoutId id="2147483672" r:id="rId29"/>
    <p:sldLayoutId id="2147483687" r:id="rId30"/>
    <p:sldLayoutId id="2147483688" r:id="rId31"/>
    <p:sldLayoutId id="2147483690" r:id="rId32"/>
    <p:sldLayoutId id="2147483691" r:id="rId33"/>
    <p:sldLayoutId id="2147483675" r:id="rId34"/>
    <p:sldLayoutId id="2147483674" r:id="rId35"/>
    <p:sldLayoutId id="2147483683" r:id="rId36"/>
    <p:sldLayoutId id="2147483682" r:id="rId37"/>
    <p:sldLayoutId id="2147483681" r:id="rId38"/>
    <p:sldLayoutId id="2147483680" r:id="rId39"/>
    <p:sldLayoutId id="2147483658" r:id="rId40"/>
    <p:sldLayoutId id="2147483659" r:id="rId41"/>
    <p:sldLayoutId id="2147483692" r:id="rId42"/>
    <p:sldLayoutId id="214748369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11275" indent="-2841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44638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michiganworks.org/michigan-works-network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email@michigan.gov" TargetMode="External"/><Relationship Id="rId11" Type="http://schemas.openxmlformats.org/officeDocument/2006/relationships/hyperlink" Target="https://michigan.gov/LEO" TargetMode="External"/><Relationship Id="rId5" Type="http://schemas.openxmlformats.org/officeDocument/2006/relationships/hyperlink" Target="mailto:larsonl6@michigan.gov" TargetMode="External"/><Relationship Id="rId10" Type="http://schemas.openxmlformats.org/officeDocument/2006/relationships/image" Target="../media/image56.sv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mitalent.org/employ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0FF8E9-4F03-F3AF-C5E7-9E3D24780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LEO-E&amp;T Serving Michigan Businesses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EDCD1CC-824F-92BB-FC12-E171E0DC7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6, 2023</a:t>
            </a:r>
          </a:p>
        </p:txBody>
      </p:sp>
    </p:spTree>
    <p:extLst>
      <p:ext uri="{BB962C8B-B14F-4D97-AF65-F5344CB8AC3E}">
        <p14:creationId xmlns:p14="http://schemas.microsoft.com/office/powerpoint/2010/main" val="11850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5A508-9E89-A59E-773B-D06EBCB4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27" y="1803595"/>
            <a:ext cx="8213145" cy="381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739D5-58DB-9F66-23B8-D28C534118A3}"/>
              </a:ext>
            </a:extLst>
          </p:cNvPr>
          <p:cNvSpPr txBox="1"/>
          <p:nvPr/>
        </p:nvSpPr>
        <p:spPr>
          <a:xfrm>
            <a:off x="3119120" y="12389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Supporting the needs of industries &amp; regions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155B6-4DF8-0959-C757-55FBD0800D82}"/>
              </a:ext>
            </a:extLst>
          </p:cNvPr>
          <p:cNvSpPr txBox="1"/>
          <p:nvPr/>
        </p:nvSpPr>
        <p:spPr>
          <a:xfrm>
            <a:off x="1432560" y="551934"/>
            <a:ext cx="9469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Sector Strategies Employer-Led Collaboratives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FDA66-B64B-E650-56D3-4C66B6C50FAA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SectorStrategies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806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BE883AD-7616-1E06-FCB3-B4C3EDB1D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" y="2066637"/>
            <a:ext cx="4394703" cy="4394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9CF136-4CCA-958D-B7EB-6632790E7B90}"/>
              </a:ext>
            </a:extLst>
          </p:cNvPr>
          <p:cNvSpPr txBox="1">
            <a:spLocks/>
          </p:cNvSpPr>
          <p:nvPr/>
        </p:nvSpPr>
        <p:spPr>
          <a:xfrm>
            <a:off x="5504587" y="1992738"/>
            <a:ext cx="5894296" cy="420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Comprehensive end-to-end model for building talent pipelines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Employer-led collaborative model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Employers can join at any time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Expanded leadership role for employers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Comprised of 100+ stakeholder partners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Committed to growing the talent pipeline for existing and emerging occupations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992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38196B09-ABC8-9933-1260-FD7D8BA4214C}"/>
              </a:ext>
            </a:extLst>
          </p:cNvPr>
          <p:cNvSpPr txBox="1">
            <a:spLocks/>
          </p:cNvSpPr>
          <p:nvPr/>
        </p:nvSpPr>
        <p:spPr>
          <a:xfrm>
            <a:off x="667869" y="575114"/>
            <a:ext cx="10573873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Electric Vehicle Jobs Academy (EV Jobs Academy)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01B68A8D-24BC-F1B4-3B5B-FE7DD973A11E}"/>
              </a:ext>
            </a:extLst>
          </p:cNvPr>
          <p:cNvSpPr txBox="1">
            <a:spLocks/>
          </p:cNvSpPr>
          <p:nvPr/>
        </p:nvSpPr>
        <p:spPr>
          <a:xfrm>
            <a:off x="667868" y="1186140"/>
            <a:ext cx="1037024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 Jobs Academy is an employer-driven initiative to align industry talent needs with training and recruitment to connect talent to good-paying jobs in the EV industry.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D0D29-521F-677D-0686-D54A7324ECF9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EVJobsAcademy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565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1853E1-CDE9-21A7-647B-94645D101F62}"/>
              </a:ext>
            </a:extLst>
          </p:cNvPr>
          <p:cNvSpPr txBox="1"/>
          <p:nvPr/>
        </p:nvSpPr>
        <p:spPr>
          <a:xfrm>
            <a:off x="17024558" y="5526881"/>
            <a:ext cx="2752290" cy="36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Continuous Improvement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1863E8BD-F9A8-E493-EBC5-60B015223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9387629"/>
              </p:ext>
            </p:extLst>
          </p:nvPr>
        </p:nvGraphicFramePr>
        <p:xfrm>
          <a:off x="1588829" y="568712"/>
          <a:ext cx="9194399" cy="597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2C5A83E-13E7-0782-8F85-186369FDFFE2}"/>
              </a:ext>
            </a:extLst>
          </p:cNvPr>
          <p:cNvSpPr txBox="1"/>
          <p:nvPr/>
        </p:nvSpPr>
        <p:spPr>
          <a:xfrm>
            <a:off x="383941" y="58930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559C06F-5145-618A-9497-761F8A5CDB2D}"/>
              </a:ext>
            </a:extLst>
          </p:cNvPr>
          <p:cNvSpPr/>
          <p:nvPr/>
        </p:nvSpPr>
        <p:spPr>
          <a:xfrm>
            <a:off x="5003998" y="2614961"/>
            <a:ext cx="2364059" cy="16280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Resiliency Planning &amp; Continuous Improvement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3BF4F-7686-DC57-0C36-00452ADC8C92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EVJobsAcademy</a:t>
            </a:r>
            <a:endParaRPr lang="en-US" sz="1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4A8F654-776E-1B80-E423-55FA967FD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7" y="568712"/>
            <a:ext cx="3049409" cy="11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58306-C590-511F-891C-B347DDFE27C9}"/>
              </a:ext>
            </a:extLst>
          </p:cNvPr>
          <p:cNvSpPr txBox="1"/>
          <p:nvPr/>
        </p:nvSpPr>
        <p:spPr>
          <a:xfrm>
            <a:off x="1076961" y="1928589"/>
            <a:ext cx="6910044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Prepare individuals for emerging technologies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Target training to incumbent</a:t>
            </a:r>
            <a:r>
              <a:rPr lang="en-US" dirty="0"/>
              <a:t>, displaced and historically underserved populations seeking opportunities in the mobility and automotive sectors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Minimally 35% of program participants will come from underrepresented populations including youth, veterans, women, people of color, ex-offenders and persons with disabilities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Increase </a:t>
            </a:r>
            <a:r>
              <a:rPr lang="en-US" dirty="0"/>
              <a:t>employer participation by 50% with two-thirds of the state covered with mobility and electrification industry ELCs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71701-5E36-9789-6C60-AAD4BC9B3794}"/>
              </a:ext>
            </a:extLst>
          </p:cNvPr>
          <p:cNvSpPr txBox="1"/>
          <p:nvPr/>
        </p:nvSpPr>
        <p:spPr>
          <a:xfrm>
            <a:off x="1076960" y="14046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Goals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887EA-C0F7-EAD3-9BE2-DC6119E3D102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EVJobsAcademy</a:t>
            </a:r>
            <a:endParaRPr lang="en-US" sz="1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5747B07-E916-1940-D06F-4F1ACC7F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1" y="257517"/>
            <a:ext cx="3049409" cy="11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371701-5E36-9789-6C60-AAD4BC9B3794}"/>
              </a:ext>
            </a:extLst>
          </p:cNvPr>
          <p:cNvSpPr txBox="1"/>
          <p:nvPr/>
        </p:nvSpPr>
        <p:spPr>
          <a:xfrm>
            <a:off x="1076960" y="14046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Strategies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887EA-C0F7-EAD3-9BE2-DC6119E3D102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EVJobsAcademy</a:t>
            </a:r>
            <a:endParaRPr lang="en-US" sz="1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5747B07-E916-1940-D06F-4F1ACC7F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1" y="268411"/>
            <a:ext cx="3049409" cy="1147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05914-6C2A-7DAC-3D68-FBF26703A5CB}"/>
              </a:ext>
            </a:extLst>
          </p:cNvPr>
          <p:cNvSpPr txBox="1"/>
          <p:nvPr/>
        </p:nvSpPr>
        <p:spPr>
          <a:xfrm>
            <a:off x="1076959" y="1928820"/>
            <a:ext cx="75077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Identifying competencies, credentials and other hiring requirements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Demand planning; </a:t>
            </a:r>
            <a:r>
              <a:rPr lang="en-US" dirty="0"/>
              <a:t>identifying projected job openings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Reskilling and upskilling incumbent workers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Training opportunities for job seekers interested in automotive mobility and electrification industry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Developing career pathways that provide advancement opportunities within and outside of ELC companies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>
                <a:srgbClr val="E9925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Career awareness, exploration and promotion of automotive and electrification industry occupations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77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B367C03-FD94-1FCB-35CD-DBEA9C943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562099" y="660693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Going PRO Talent Fund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1BAF7-5676-F8C3-B94E-D79557AF78D9}"/>
              </a:ext>
            </a:extLst>
          </p:cNvPr>
          <p:cNvSpPr txBox="1"/>
          <p:nvPr/>
        </p:nvSpPr>
        <p:spPr>
          <a:xfrm>
            <a:off x="8380151" y="6292630"/>
            <a:ext cx="274505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Michigan.gov/</a:t>
            </a:r>
            <a:r>
              <a:rPr lang="en-US" sz="1600" b="1" i="0" dirty="0" err="1">
                <a:solidFill>
                  <a:srgbClr val="003146"/>
                </a:solidFill>
                <a:effectLst/>
              </a:rPr>
              <a:t>Talent</a:t>
            </a:r>
            <a:r>
              <a:rPr lang="en-US" sz="1600" b="1" dirty="0" err="1">
                <a:solidFill>
                  <a:srgbClr val="003146"/>
                </a:solidFill>
              </a:rPr>
              <a:t>Fund</a:t>
            </a:r>
            <a:endParaRPr lang="en-US" sz="1400" dirty="0">
              <a:solidFill>
                <a:srgbClr val="0031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21848-034D-DD47-4AFF-6461DB4E51F6}"/>
              </a:ext>
            </a:extLst>
          </p:cNvPr>
          <p:cNvSpPr txBox="1"/>
          <p:nvPr/>
        </p:nvSpPr>
        <p:spPr>
          <a:xfrm>
            <a:off x="1670734" y="1183913"/>
            <a:ext cx="6798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Awards to employers to assist in training, developing and retaining current and newly hired employees</a:t>
            </a:r>
          </a:p>
          <a:p>
            <a:pPr marL="342900" indent="-34290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Flexible &amp; responsive training that results in a credential, certificate or degree</a:t>
            </a:r>
          </a:p>
        </p:txBody>
      </p:sp>
      <p:sp>
        <p:nvSpPr>
          <p:cNvPr id="3" name="Rectangle 2" descr="Talent Fund Outcomes (2014-2023)&#10;6,016 awards granted to date&#10;$36,149 average award amount&#10;170,000 workers trained&#10;$1,198 average training cost per person&#10;9% average hourly wage increase for workers">
            <a:extLst>
              <a:ext uri="{FF2B5EF4-FFF2-40B4-BE49-F238E27FC236}">
                <a16:creationId xmlns:a16="http://schemas.microsoft.com/office/drawing/2014/main" id="{66DF6BCC-7143-0EA6-FF12-06FA17367FA8}"/>
              </a:ext>
            </a:extLst>
          </p:cNvPr>
          <p:cNvSpPr/>
          <p:nvPr/>
        </p:nvSpPr>
        <p:spPr>
          <a:xfrm>
            <a:off x="1562099" y="3502334"/>
            <a:ext cx="9471892" cy="1995376"/>
          </a:xfrm>
          <a:prstGeom prst="rect">
            <a:avLst/>
          </a:prstGeom>
          <a:solidFill>
            <a:srgbClr val="244B5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CAB01-56DE-7BB4-F923-777EC627E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98" y="4227274"/>
            <a:ext cx="9016314" cy="1111816"/>
          </a:xfrm>
          <a:prstGeom prst="rect">
            <a:avLst/>
          </a:prstGeom>
          <a:ln w="381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B4E85-6EEA-E99F-94D5-14B6A48F203A}"/>
              </a:ext>
            </a:extLst>
          </p:cNvPr>
          <p:cNvSpPr txBox="1"/>
          <p:nvPr/>
        </p:nvSpPr>
        <p:spPr>
          <a:xfrm>
            <a:off x="1904205" y="3687957"/>
            <a:ext cx="8804111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buClr>
                <a:srgbClr val="FCB53B"/>
              </a:buClr>
            </a:pPr>
            <a:r>
              <a:rPr lang="en-US" sz="2200" b="1" dirty="0">
                <a:solidFill>
                  <a:schemeClr val="bg1"/>
                </a:solidFill>
              </a:rPr>
              <a:t>Talent Fund Outcomes (2014-2023)</a:t>
            </a:r>
          </a:p>
        </p:txBody>
      </p:sp>
    </p:spTree>
    <p:extLst>
      <p:ext uri="{BB962C8B-B14F-4D97-AF65-F5344CB8AC3E}">
        <p14:creationId xmlns:p14="http://schemas.microsoft.com/office/powerpoint/2010/main" val="423227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5F7DB-5669-41FA-BAA3-2E437B58DC09}"/>
              </a:ext>
            </a:extLst>
          </p:cNvPr>
          <p:cNvSpPr txBox="1"/>
          <p:nvPr/>
        </p:nvSpPr>
        <p:spPr>
          <a:xfrm>
            <a:off x="1352551" y="1218406"/>
            <a:ext cx="8848727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D15420"/>
              </a:buClr>
            </a:pPr>
            <a:r>
              <a:rPr lang="en-US" sz="2000" b="1" dirty="0"/>
              <a:t>FY23 Program Enhancements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7CE332-AB02-C428-B7B5-7C40514F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8" y="1713731"/>
            <a:ext cx="5094600" cy="1728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285603-F1DB-6C63-00E6-21A21FCE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73" y="3695700"/>
            <a:ext cx="5435229" cy="1728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A74741-0419-3ED0-E79A-747A3AB49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888" y="1713731"/>
            <a:ext cx="5354824" cy="1728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19C973-B17F-7BA0-A8CC-A94FB454277F}"/>
              </a:ext>
            </a:extLst>
          </p:cNvPr>
          <p:cNvSpPr txBox="1"/>
          <p:nvPr/>
        </p:nvSpPr>
        <p:spPr>
          <a:xfrm>
            <a:off x="8380151" y="6292630"/>
            <a:ext cx="274505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Michigan.gov/</a:t>
            </a:r>
            <a:r>
              <a:rPr lang="en-US" sz="1600" b="1" i="0" dirty="0" err="1">
                <a:solidFill>
                  <a:srgbClr val="003146"/>
                </a:solidFill>
                <a:effectLst/>
              </a:rPr>
              <a:t>Talent</a:t>
            </a:r>
            <a:r>
              <a:rPr lang="en-US" sz="1600" b="1" dirty="0" err="1">
                <a:solidFill>
                  <a:srgbClr val="003146"/>
                </a:solidFill>
              </a:rPr>
              <a:t>Fund</a:t>
            </a:r>
            <a:endParaRPr lang="en-US" sz="1400" dirty="0">
              <a:solidFill>
                <a:srgbClr val="003146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651F03E-85FF-F7FC-C0F9-0EED33F267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325501" y="644279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Going PRO Talent Fund</a:t>
            </a:r>
          </a:p>
        </p:txBody>
      </p:sp>
    </p:spTree>
    <p:extLst>
      <p:ext uri="{BB962C8B-B14F-4D97-AF65-F5344CB8AC3E}">
        <p14:creationId xmlns:p14="http://schemas.microsoft.com/office/powerpoint/2010/main" val="278220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EB37212-BCE9-5014-4501-AEA13EE6EB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016392" y="449646"/>
            <a:ext cx="655682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Registered Apprenticeship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01485-8E2B-D422-DE19-BC0045DEA83A}"/>
              </a:ext>
            </a:extLst>
          </p:cNvPr>
          <p:cNvSpPr txBox="1"/>
          <p:nvPr/>
        </p:nvSpPr>
        <p:spPr>
          <a:xfrm>
            <a:off x="7969657" y="6223431"/>
            <a:ext cx="3207125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Michigan.gov/Apprenticeship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67668-4C3F-3AE3-91F4-6CD96587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8" y="451775"/>
            <a:ext cx="2151374" cy="6107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F50F4-C77B-28B8-B810-82A46F3D7BB1}"/>
              </a:ext>
            </a:extLst>
          </p:cNvPr>
          <p:cNvSpPr txBox="1"/>
          <p:nvPr/>
        </p:nvSpPr>
        <p:spPr>
          <a:xfrm>
            <a:off x="3016392" y="1093259"/>
            <a:ext cx="7598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Registered Apprenticeship – benefits job seekers &amp; businesses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Expanding &amp; supporting youth apprenticeship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Registered Apprenticeship supports Sixty by 30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Reimbursement funding can be braided with Going Pro Talent Funds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Streamlined process to launching a program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Michigan Apprenticeship Advisory Board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Contact a Michigan Works! Apprenticeship Success Coordinator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178551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7C71A00-D618-9AED-2601-79BC2404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14" y="2177240"/>
            <a:ext cx="3190580" cy="334327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0B367C03-FD94-1FCB-35CD-DBEA9C943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475497" y="674675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Adult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1BAF7-5676-F8C3-B94E-D79557AF78D9}"/>
              </a:ext>
            </a:extLst>
          </p:cNvPr>
          <p:cNvSpPr txBox="1"/>
          <p:nvPr/>
        </p:nvSpPr>
        <p:spPr>
          <a:xfrm>
            <a:off x="7576408" y="6183325"/>
            <a:ext cx="3591025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Michigan.gov/</a:t>
            </a:r>
            <a:r>
              <a:rPr lang="en-US" sz="1600" b="1" i="0" dirty="0" err="1">
                <a:solidFill>
                  <a:srgbClr val="003146"/>
                </a:solidFill>
                <a:effectLst/>
              </a:rPr>
              <a:t>LearnMoreEarnMore</a:t>
            </a:r>
            <a:endParaRPr lang="en-US" sz="1400" dirty="0">
              <a:solidFill>
                <a:srgbClr val="0031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21848-034D-DD47-4AFF-6461DB4E51F6}"/>
              </a:ext>
            </a:extLst>
          </p:cNvPr>
          <p:cNvSpPr txBox="1"/>
          <p:nvPr/>
        </p:nvSpPr>
        <p:spPr>
          <a:xfrm>
            <a:off x="1678049" y="1322830"/>
            <a:ext cx="54878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Assists adults in becoming literate and obtaining knowledge and skills for post-secondary education, employment and economic self-sufficiency</a:t>
            </a:r>
          </a:p>
          <a:p>
            <a:pPr marL="285750" indent="-285750">
              <a:spcAft>
                <a:spcPts val="18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Assists immigrants and English language learners in improving English proficiency  </a:t>
            </a:r>
          </a:p>
          <a:p>
            <a:pPr marL="285750" indent="-285750">
              <a:spcAft>
                <a:spcPts val="18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Supports employers by providing workplace literacy and remediation services on-site to upskill current workers</a:t>
            </a:r>
          </a:p>
        </p:txBody>
      </p:sp>
    </p:spTree>
    <p:extLst>
      <p:ext uri="{BB962C8B-B14F-4D97-AF65-F5344CB8AC3E}">
        <p14:creationId xmlns:p14="http://schemas.microsoft.com/office/powerpoint/2010/main" val="138817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91E28-D410-4D91-8FF4-6C4E3FA797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2899" y="650814"/>
            <a:ext cx="794385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Vocational Rehabilitation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1D746-8AB7-ED2B-9724-7B34F7D83D46}"/>
              </a:ext>
            </a:extLst>
          </p:cNvPr>
          <p:cNvSpPr txBox="1"/>
          <p:nvPr/>
        </p:nvSpPr>
        <p:spPr>
          <a:xfrm>
            <a:off x="2504979" y="1767193"/>
            <a:ext cx="3381375" cy="646331"/>
          </a:xfrm>
          <a:prstGeom prst="rect">
            <a:avLst/>
          </a:prstGeom>
          <a:solidFill>
            <a:srgbClr val="58B6E7"/>
          </a:solidFill>
          <a:ln w="38100">
            <a:solidFill>
              <a:srgbClr val="D154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Reasonable Accommodation Consultation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0BB96-1786-222F-51AA-DCB93336E7B5}"/>
              </a:ext>
            </a:extLst>
          </p:cNvPr>
          <p:cNvSpPr txBox="1"/>
          <p:nvPr/>
        </p:nvSpPr>
        <p:spPr>
          <a:xfrm>
            <a:off x="6305646" y="1761978"/>
            <a:ext cx="3381375" cy="646331"/>
          </a:xfrm>
          <a:prstGeom prst="rect">
            <a:avLst/>
          </a:prstGeom>
          <a:solidFill>
            <a:srgbClr val="58B6E7"/>
          </a:solidFill>
          <a:ln w="38100">
            <a:solidFill>
              <a:srgbClr val="D154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Assistive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DFE94-D726-0DF4-1BF5-3F1C97F396D6}"/>
              </a:ext>
            </a:extLst>
          </p:cNvPr>
          <p:cNvSpPr txBox="1"/>
          <p:nvPr/>
        </p:nvSpPr>
        <p:spPr>
          <a:xfrm>
            <a:off x="2519460" y="2912394"/>
            <a:ext cx="3381375" cy="646331"/>
          </a:xfrm>
          <a:prstGeom prst="rect">
            <a:avLst/>
          </a:prstGeom>
          <a:solidFill>
            <a:srgbClr val="58B6E7"/>
          </a:solidFill>
          <a:ln w="38100">
            <a:solidFill>
              <a:srgbClr val="D154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Universal Design &amp; Ergonomic Consultation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3C9D4-B873-8646-7BA8-0253C8D12AB3}"/>
              </a:ext>
            </a:extLst>
          </p:cNvPr>
          <p:cNvSpPr txBox="1"/>
          <p:nvPr/>
        </p:nvSpPr>
        <p:spPr>
          <a:xfrm>
            <a:off x="6305646" y="2909282"/>
            <a:ext cx="3381375" cy="646331"/>
          </a:xfrm>
          <a:prstGeom prst="rect">
            <a:avLst/>
          </a:prstGeom>
          <a:solidFill>
            <a:srgbClr val="58B6E7"/>
          </a:solidFill>
          <a:ln w="38100">
            <a:solidFill>
              <a:srgbClr val="D154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Disability Awareness 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7AE30-EC67-5FB2-24C9-F2E57C337BD7}"/>
              </a:ext>
            </a:extLst>
          </p:cNvPr>
          <p:cNvSpPr txBox="1"/>
          <p:nvPr/>
        </p:nvSpPr>
        <p:spPr>
          <a:xfrm>
            <a:off x="4502897" y="4151885"/>
            <a:ext cx="3381375" cy="646331"/>
          </a:xfrm>
          <a:prstGeom prst="rect">
            <a:avLst/>
          </a:prstGeom>
          <a:solidFill>
            <a:srgbClr val="58B6E7"/>
          </a:solidFill>
          <a:ln w="38100">
            <a:solidFill>
              <a:srgbClr val="D154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Supportive Services for Targeted Populations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4AFDA-A805-15C2-7B62-BB20F5223B15}"/>
              </a:ext>
            </a:extLst>
          </p:cNvPr>
          <p:cNvSpPr txBox="1"/>
          <p:nvPr/>
        </p:nvSpPr>
        <p:spPr>
          <a:xfrm>
            <a:off x="7787807" y="6207186"/>
            <a:ext cx="3297884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D15420"/>
              </a:buClr>
            </a:pPr>
            <a:r>
              <a:rPr lang="en-US" sz="1800" b="1" dirty="0">
                <a:solidFill>
                  <a:schemeClr val="bg1"/>
                </a:solidFill>
              </a:rPr>
              <a:t>Michigan.gov/</a:t>
            </a:r>
            <a:r>
              <a:rPr lang="en-US" sz="1800" b="1" dirty="0" err="1">
                <a:solidFill>
                  <a:schemeClr val="bg1"/>
                </a:solidFill>
              </a:rPr>
              <a:t>BackToWork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B367C03-FD94-1FCB-35CD-DBEA9C943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247899" y="598594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Who is Employment &amp; Training?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7C15E-C276-8147-6404-0C399CC45101}"/>
              </a:ext>
            </a:extLst>
          </p:cNvPr>
          <p:cNvSpPr txBox="1"/>
          <p:nvPr/>
        </p:nvSpPr>
        <p:spPr>
          <a:xfrm>
            <a:off x="551767" y="2817281"/>
            <a:ext cx="3601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92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Bureau of Services for Blind Persons (BSBP)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believes in the capacity of people who are blind or visually impaired to achieve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employment and independence, providing training and other services that empower people to achieve their individual goals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735F0-AD7A-E063-99C0-6A389376E5C7}"/>
              </a:ext>
            </a:extLst>
          </p:cNvPr>
          <p:cNvSpPr txBox="1"/>
          <p:nvPr/>
        </p:nvSpPr>
        <p:spPr>
          <a:xfrm>
            <a:off x="4295320" y="2817281"/>
            <a:ext cx="3559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92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Michigan Rehabilitation Services (MRS)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provides specialized employment and education-related services and training to assist teens and adults with disabilities in becoming employed, advancing in, or retaining employment.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F4BBC-6507-D7D1-C95D-FCC113E788EC}"/>
              </a:ext>
            </a:extLst>
          </p:cNvPr>
          <p:cNvSpPr txBox="1"/>
          <p:nvPr/>
        </p:nvSpPr>
        <p:spPr>
          <a:xfrm>
            <a:off x="7910774" y="2819781"/>
            <a:ext cx="37435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92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Development (WD)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supports a demand driven workforce system, assists the structurally unemployed with financial independence, advocates for the integration of workforce development into the K-12 school system, and supports the alignment of workforce development with economic development efforts.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9E4CE3-5FE6-F039-0D64-5805519D8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7" y="1057656"/>
            <a:ext cx="1828800" cy="17526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B9AA200-8E57-D843-120A-7DC4306C5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0" y="1933956"/>
            <a:ext cx="3154680" cy="8763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79D46710-0E5D-27B1-9394-466BBA6C9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>
          <a:xfrm>
            <a:off x="7910774" y="1848506"/>
            <a:ext cx="3799150" cy="1008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B1BAF7-5676-F8C3-B94E-D79557AF78D9}"/>
              </a:ext>
            </a:extLst>
          </p:cNvPr>
          <p:cNvSpPr txBox="1"/>
          <p:nvPr/>
        </p:nvSpPr>
        <p:spPr>
          <a:xfrm>
            <a:off x="545675" y="6173641"/>
            <a:ext cx="6556829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Michigan.gov/LEO/Employment-and-Training </a:t>
            </a:r>
            <a:endParaRPr lang="en-US" sz="1400" dirty="0">
              <a:solidFill>
                <a:srgbClr val="003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0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4AD7B6-B038-B894-906F-D7A03BF3F7F5}"/>
              </a:ext>
            </a:extLst>
          </p:cNvPr>
          <p:cNvSpPr txBox="1"/>
          <p:nvPr/>
        </p:nvSpPr>
        <p:spPr>
          <a:xfrm>
            <a:off x="1475497" y="1385391"/>
            <a:ext cx="48761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Statewide network of 16 regional organizations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Business Solutions Professionals available to support you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Visit </a:t>
            </a:r>
            <a:r>
              <a:rPr lang="en-US" sz="2000" b="1" i="1" dirty="0">
                <a:solidFill>
                  <a:schemeClr val="tx2"/>
                </a:solidFill>
              </a:rPr>
              <a:t>MichiganWorks.org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Call your One-Stop Service Center at 800-285-WORKS (9675)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7F32835-BA51-AE33-F556-4F5BEC40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37" y="1320077"/>
            <a:ext cx="4432066" cy="4401394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0C27896F-A8BF-388F-4079-2F0BD59196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475497" y="674675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Michigan Works! Agencies (MWAs)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7E7F7-64B1-6E05-B77D-853475395393}"/>
              </a:ext>
            </a:extLst>
          </p:cNvPr>
          <p:cNvSpPr txBox="1"/>
          <p:nvPr/>
        </p:nvSpPr>
        <p:spPr>
          <a:xfrm>
            <a:off x="8761397" y="6183325"/>
            <a:ext cx="217408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Michigan</a:t>
            </a:r>
            <a:r>
              <a:rPr lang="en-US" sz="1600" b="1" dirty="0">
                <a:solidFill>
                  <a:srgbClr val="003146"/>
                </a:solidFill>
              </a:rPr>
              <a:t>Works.org</a:t>
            </a:r>
            <a:endParaRPr lang="en-US" sz="1400" dirty="0">
              <a:solidFill>
                <a:srgbClr val="003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7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chigan Department of Labor &amp; Economic Opportunity | Employment &amp; Training">
            <a:extLst>
              <a:ext uri="{FF2B5EF4-FFF2-40B4-BE49-F238E27FC236}">
                <a16:creationId xmlns:a16="http://schemas.microsoft.com/office/drawing/2014/main" id="{8C24A547-FAFA-3AA6-24DD-3BCD7E1C6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452" y="249941"/>
            <a:ext cx="6599089" cy="2151441"/>
          </a:xfrm>
          <a:prstGeom prst="rect">
            <a:avLst/>
          </a:prstGeom>
        </p:spPr>
      </p:pic>
      <p:sp>
        <p:nvSpPr>
          <p:cNvPr id="10" name="Graphic 3" descr="Location pin icon">
            <a:extLst>
              <a:ext uri="{FF2B5EF4-FFF2-40B4-BE49-F238E27FC236}">
                <a16:creationId xmlns:a16="http://schemas.microsoft.com/office/drawing/2014/main" id="{40B5377B-D313-5900-D7DF-97F74DB4E600}"/>
              </a:ext>
            </a:extLst>
          </p:cNvPr>
          <p:cNvSpPr/>
          <p:nvPr/>
        </p:nvSpPr>
        <p:spPr>
          <a:xfrm>
            <a:off x="1811872" y="3605873"/>
            <a:ext cx="655638" cy="874153"/>
          </a:xfrm>
          <a:custGeom>
            <a:avLst/>
            <a:gdLst>
              <a:gd name="connsiteX0" fmla="*/ 329201 w 655638"/>
              <a:gd name="connsiteY0" fmla="*/ 965 h 874153"/>
              <a:gd name="connsiteX1" fmla="*/ 1382 w 655638"/>
              <a:gd name="connsiteY1" fmla="*/ 328784 h 874153"/>
              <a:gd name="connsiteX2" fmla="*/ 319776 w 655638"/>
              <a:gd name="connsiteY2" fmla="*/ 871325 h 874153"/>
              <a:gd name="connsiteX3" fmla="*/ 338558 w 655638"/>
              <a:gd name="connsiteY3" fmla="*/ 871325 h 874153"/>
              <a:gd name="connsiteX4" fmla="*/ 657020 w 655638"/>
              <a:gd name="connsiteY4" fmla="*/ 328784 h 874153"/>
              <a:gd name="connsiteX5" fmla="*/ 329201 w 655638"/>
              <a:gd name="connsiteY5" fmla="*/ 965 h 874153"/>
              <a:gd name="connsiteX6" fmla="*/ 329201 w 655638"/>
              <a:gd name="connsiteY6" fmla="*/ 479035 h 874153"/>
              <a:gd name="connsiteX7" fmla="*/ 178951 w 655638"/>
              <a:gd name="connsiteY7" fmla="*/ 328784 h 874153"/>
              <a:gd name="connsiteX8" fmla="*/ 329201 w 655638"/>
              <a:gd name="connsiteY8" fmla="*/ 178534 h 874153"/>
              <a:gd name="connsiteX9" fmla="*/ 479451 w 655638"/>
              <a:gd name="connsiteY9" fmla="*/ 328784 h 874153"/>
              <a:gd name="connsiteX10" fmla="*/ 329201 w 655638"/>
              <a:gd name="connsiteY10" fmla="*/ 479035 h 87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5638" h="874153">
                <a:moveTo>
                  <a:pt x="329201" y="965"/>
                </a:moveTo>
                <a:cubicBezTo>
                  <a:pt x="148218" y="1204"/>
                  <a:pt x="1621" y="147800"/>
                  <a:pt x="1382" y="328784"/>
                </a:cubicBezTo>
                <a:cubicBezTo>
                  <a:pt x="1382" y="564131"/>
                  <a:pt x="306800" y="858895"/>
                  <a:pt x="319776" y="871325"/>
                </a:cubicBezTo>
                <a:cubicBezTo>
                  <a:pt x="325018" y="876382"/>
                  <a:pt x="333316" y="876382"/>
                  <a:pt x="338558" y="871325"/>
                </a:cubicBezTo>
                <a:cubicBezTo>
                  <a:pt x="351568" y="858895"/>
                  <a:pt x="657020" y="564131"/>
                  <a:pt x="657020" y="328784"/>
                </a:cubicBezTo>
                <a:cubicBezTo>
                  <a:pt x="656747" y="147835"/>
                  <a:pt x="510184" y="1204"/>
                  <a:pt x="329201" y="965"/>
                </a:cubicBezTo>
                <a:close/>
                <a:moveTo>
                  <a:pt x="329201" y="479035"/>
                </a:moveTo>
                <a:cubicBezTo>
                  <a:pt x="246222" y="479035"/>
                  <a:pt x="178951" y="411765"/>
                  <a:pt x="178951" y="328784"/>
                </a:cubicBezTo>
                <a:cubicBezTo>
                  <a:pt x="178951" y="245803"/>
                  <a:pt x="246222" y="178534"/>
                  <a:pt x="329201" y="178534"/>
                </a:cubicBezTo>
                <a:cubicBezTo>
                  <a:pt x="412180" y="178534"/>
                  <a:pt x="479451" y="245803"/>
                  <a:pt x="479451" y="328784"/>
                </a:cubicBezTo>
                <a:cubicBezTo>
                  <a:pt x="479400" y="411746"/>
                  <a:pt x="412163" y="478987"/>
                  <a:pt x="329201" y="479035"/>
                </a:cubicBezTo>
                <a:close/>
              </a:path>
            </a:pathLst>
          </a:custGeom>
          <a:solidFill>
            <a:schemeClr val="accent3"/>
          </a:solidFill>
          <a:ln w="16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9BD09-1FA2-0B7B-ED65-6537E00C1371}"/>
              </a:ext>
            </a:extLst>
          </p:cNvPr>
          <p:cNvSpPr txBox="1"/>
          <p:nvPr/>
        </p:nvSpPr>
        <p:spPr>
          <a:xfrm>
            <a:off x="1051631" y="4713564"/>
            <a:ext cx="201839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CB53B"/>
                </a:solidFill>
                <a:latin typeface="Arial Black" panose="020B0A04020102020204" pitchFamily="34" charset="0"/>
              </a:rPr>
              <a:t>Address</a:t>
            </a:r>
            <a:endParaRPr lang="en-US" sz="1400" b="0" i="0" dirty="0">
              <a:solidFill>
                <a:srgbClr val="FCB53B"/>
              </a:solidFill>
              <a:effectLst/>
              <a:latin typeface="+mj-lt"/>
            </a:endParaRPr>
          </a:p>
          <a:p>
            <a:pPr algn="ctr"/>
            <a:r>
              <a:rPr lang="en-US" sz="1400" b="0" i="0" dirty="0">
                <a:effectLst/>
              </a:rPr>
              <a:t>P.O. Box 30805</a:t>
            </a:r>
          </a:p>
          <a:p>
            <a:pPr algn="ctr"/>
            <a:r>
              <a:rPr lang="en-US" sz="1400" dirty="0"/>
              <a:t>Lansing, MI 48909</a:t>
            </a:r>
            <a:endParaRPr lang="en-US" sz="1400" b="1" i="0" dirty="0">
              <a:effectLst/>
            </a:endParaRPr>
          </a:p>
        </p:txBody>
      </p:sp>
      <p:sp>
        <p:nvSpPr>
          <p:cNvPr id="12" name="Graphic 11" descr="Envelope icon">
            <a:extLst>
              <a:ext uri="{FF2B5EF4-FFF2-40B4-BE49-F238E27FC236}">
                <a16:creationId xmlns:a16="http://schemas.microsoft.com/office/drawing/2014/main" id="{66EF6F1F-F085-4E33-DFB7-7F0DAEF39212}"/>
              </a:ext>
            </a:extLst>
          </p:cNvPr>
          <p:cNvSpPr/>
          <p:nvPr/>
        </p:nvSpPr>
        <p:spPr>
          <a:xfrm>
            <a:off x="4386623" y="3708440"/>
            <a:ext cx="813306" cy="609980"/>
          </a:xfrm>
          <a:custGeom>
            <a:avLst/>
            <a:gdLst>
              <a:gd name="connsiteX0" fmla="*/ 4785230 w 4876800"/>
              <a:gd name="connsiteY0" fmla="*/ 1207416 h 3657600"/>
              <a:gd name="connsiteX1" fmla="*/ 4865459 w 4876800"/>
              <a:gd name="connsiteY1" fmla="*/ 1217160 h 3657600"/>
              <a:gd name="connsiteX2" fmla="*/ 4877623 w 4876800"/>
              <a:gd name="connsiteY2" fmla="*/ 1252183 h 3657600"/>
              <a:gd name="connsiteX3" fmla="*/ 4877623 w 4876800"/>
              <a:gd name="connsiteY3" fmla="*/ 3200141 h 3657600"/>
              <a:gd name="connsiteX4" fmla="*/ 4420423 w 4876800"/>
              <a:gd name="connsiteY4" fmla="*/ 3657341 h 3657600"/>
              <a:gd name="connsiteX5" fmla="*/ 458023 w 4876800"/>
              <a:gd name="connsiteY5" fmla="*/ 3657341 h 3657600"/>
              <a:gd name="connsiteX6" fmla="*/ 823 w 4876800"/>
              <a:gd name="connsiteY6" fmla="*/ 3200141 h 3657600"/>
              <a:gd name="connsiteX7" fmla="*/ 823 w 4876800"/>
              <a:gd name="connsiteY7" fmla="*/ 1253136 h 3657600"/>
              <a:gd name="connsiteX8" fmla="*/ 58192 w 4876800"/>
              <a:gd name="connsiteY8" fmla="*/ 1196205 h 3657600"/>
              <a:gd name="connsiteX9" fmla="*/ 93215 w 4876800"/>
              <a:gd name="connsiteY9" fmla="*/ 1208368 h 3657600"/>
              <a:gd name="connsiteX10" fmla="*/ 1561018 w 4876800"/>
              <a:gd name="connsiteY10" fmla="*/ 2290408 h 3657600"/>
              <a:gd name="connsiteX11" fmla="*/ 2439223 w 4876800"/>
              <a:gd name="connsiteY11" fmla="*/ 2743799 h 3657600"/>
              <a:gd name="connsiteX12" fmla="*/ 3318380 w 4876800"/>
              <a:gd name="connsiteY12" fmla="*/ 2290408 h 3657600"/>
              <a:gd name="connsiteX13" fmla="*/ 4785230 w 4876800"/>
              <a:gd name="connsiteY13" fmla="*/ 1207416 h 3657600"/>
              <a:gd name="connsiteX14" fmla="*/ 2439223 w 4876800"/>
              <a:gd name="connsiteY14" fmla="*/ 2438141 h 3657600"/>
              <a:gd name="connsiteX15" fmla="*/ 3138358 w 4876800"/>
              <a:gd name="connsiteY15" fmla="*/ 2043806 h 3657600"/>
              <a:gd name="connsiteX16" fmla="*/ 4789993 w 4876800"/>
              <a:gd name="connsiteY16" fmla="*/ 817938 h 3657600"/>
              <a:gd name="connsiteX17" fmla="*/ 4877623 w 4876800"/>
              <a:gd name="connsiteY17" fmla="*/ 637916 h 3657600"/>
              <a:gd name="connsiteX18" fmla="*/ 4877623 w 4876800"/>
              <a:gd name="connsiteY18" fmla="*/ 456941 h 3657600"/>
              <a:gd name="connsiteX19" fmla="*/ 4420423 w 4876800"/>
              <a:gd name="connsiteY19" fmla="*/ -259 h 3657600"/>
              <a:gd name="connsiteX20" fmla="*/ 458023 w 4876800"/>
              <a:gd name="connsiteY20" fmla="*/ -259 h 3657600"/>
              <a:gd name="connsiteX21" fmla="*/ 823 w 4876800"/>
              <a:gd name="connsiteY21" fmla="*/ 456941 h 3657600"/>
              <a:gd name="connsiteX22" fmla="*/ 823 w 4876800"/>
              <a:gd name="connsiteY22" fmla="*/ 637916 h 3657600"/>
              <a:gd name="connsiteX23" fmla="*/ 88453 w 4876800"/>
              <a:gd name="connsiteY23" fmla="*/ 817938 h 3657600"/>
              <a:gd name="connsiteX24" fmla="*/ 1740087 w 4876800"/>
              <a:gd name="connsiteY24" fmla="*/ 2043806 h 3657600"/>
              <a:gd name="connsiteX25" fmla="*/ 2439223 w 4876800"/>
              <a:gd name="connsiteY25" fmla="*/ 243814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76800" h="3657600">
                <a:moveTo>
                  <a:pt x="4785230" y="1207416"/>
                </a:moveTo>
                <a:cubicBezTo>
                  <a:pt x="4810081" y="1187956"/>
                  <a:pt x="4846000" y="1192319"/>
                  <a:pt x="4865459" y="1217160"/>
                </a:cubicBezTo>
                <a:cubicBezTo>
                  <a:pt x="4873298" y="1227161"/>
                  <a:pt x="4877575" y="1239487"/>
                  <a:pt x="4877623" y="1252183"/>
                </a:cubicBezTo>
                <a:lnTo>
                  <a:pt x="4877623" y="3200141"/>
                </a:lnTo>
                <a:cubicBezTo>
                  <a:pt x="4877623" y="3452649"/>
                  <a:pt x="4672931" y="3657341"/>
                  <a:pt x="4420423" y="3657341"/>
                </a:cubicBezTo>
                <a:lnTo>
                  <a:pt x="458023" y="3657341"/>
                </a:lnTo>
                <a:cubicBezTo>
                  <a:pt x="205515" y="3657341"/>
                  <a:pt x="823" y="3452649"/>
                  <a:pt x="823" y="3200141"/>
                </a:cubicBezTo>
                <a:lnTo>
                  <a:pt x="823" y="1253136"/>
                </a:lnTo>
                <a:cubicBezTo>
                  <a:pt x="946" y="1221570"/>
                  <a:pt x="26636" y="1196081"/>
                  <a:pt x="58192" y="1196205"/>
                </a:cubicBezTo>
                <a:cubicBezTo>
                  <a:pt x="70898" y="1196262"/>
                  <a:pt x="83214" y="1200539"/>
                  <a:pt x="93215" y="1208368"/>
                </a:cubicBezTo>
                <a:cubicBezTo>
                  <a:pt x="306575" y="1374103"/>
                  <a:pt x="589468" y="1584606"/>
                  <a:pt x="1561018" y="2290408"/>
                </a:cubicBezTo>
                <a:cubicBezTo>
                  <a:pt x="1761995" y="2437094"/>
                  <a:pt x="2101085" y="2745703"/>
                  <a:pt x="2439223" y="2743799"/>
                </a:cubicBezTo>
                <a:cubicBezTo>
                  <a:pt x="2779265" y="2746656"/>
                  <a:pt x="3125023" y="2431378"/>
                  <a:pt x="3318380" y="2290408"/>
                </a:cubicBezTo>
                <a:cubicBezTo>
                  <a:pt x="4289930" y="1584606"/>
                  <a:pt x="4571870" y="1373151"/>
                  <a:pt x="4785230" y="1207416"/>
                </a:cubicBezTo>
                <a:close/>
                <a:moveTo>
                  <a:pt x="2439223" y="2438141"/>
                </a:moveTo>
                <a:cubicBezTo>
                  <a:pt x="2660203" y="2441951"/>
                  <a:pt x="2978338" y="2160011"/>
                  <a:pt x="3138358" y="2043806"/>
                </a:cubicBezTo>
                <a:cubicBezTo>
                  <a:pt x="4402325" y="1126548"/>
                  <a:pt x="4498528" y="1046538"/>
                  <a:pt x="4789993" y="817938"/>
                </a:cubicBezTo>
                <a:cubicBezTo>
                  <a:pt x="4845409" y="774657"/>
                  <a:pt x="4877747" y="708229"/>
                  <a:pt x="4877623" y="637916"/>
                </a:cubicBezTo>
                <a:lnTo>
                  <a:pt x="4877623" y="456941"/>
                </a:lnTo>
                <a:cubicBezTo>
                  <a:pt x="4877623" y="204433"/>
                  <a:pt x="4672931" y="-259"/>
                  <a:pt x="4420423" y="-259"/>
                </a:cubicBezTo>
                <a:lnTo>
                  <a:pt x="458023" y="-259"/>
                </a:lnTo>
                <a:cubicBezTo>
                  <a:pt x="205515" y="-259"/>
                  <a:pt x="823" y="204433"/>
                  <a:pt x="823" y="456941"/>
                </a:cubicBezTo>
                <a:lnTo>
                  <a:pt x="823" y="637916"/>
                </a:lnTo>
                <a:cubicBezTo>
                  <a:pt x="918" y="708182"/>
                  <a:pt x="33208" y="774524"/>
                  <a:pt x="88453" y="817938"/>
                </a:cubicBezTo>
                <a:cubicBezTo>
                  <a:pt x="379918" y="1045586"/>
                  <a:pt x="476120" y="1126548"/>
                  <a:pt x="1740087" y="2043806"/>
                </a:cubicBezTo>
                <a:cubicBezTo>
                  <a:pt x="1900108" y="2160011"/>
                  <a:pt x="2218243" y="2441951"/>
                  <a:pt x="2439223" y="2438141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76EE2-33CC-A088-7D18-26BAAADECC57}"/>
              </a:ext>
            </a:extLst>
          </p:cNvPr>
          <p:cNvSpPr txBox="1"/>
          <p:nvPr/>
        </p:nvSpPr>
        <p:spPr>
          <a:xfrm>
            <a:off x="3784081" y="4713565"/>
            <a:ext cx="2178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CB53B"/>
                </a:solidFill>
                <a:latin typeface="Arial Black" panose="020B0A04020102020204" pitchFamily="34" charset="0"/>
              </a:rPr>
              <a:t>Email</a:t>
            </a:r>
            <a:endParaRPr lang="en-US" sz="1400" b="0" i="0" dirty="0">
              <a:solidFill>
                <a:srgbClr val="FCB53B"/>
              </a:solidFill>
              <a:effectLst/>
              <a:latin typeface="+mj-lt"/>
            </a:endParaRPr>
          </a:p>
          <a:p>
            <a:pPr algn="ctr"/>
            <a:r>
              <a:rPr lang="en-US" sz="1400" dirty="0">
                <a:solidFill>
                  <a:srgbClr val="E99251"/>
                </a:solidFill>
                <a:hlinkClick r:id="rId5"/>
              </a:rPr>
              <a:t>larsonl6@michigan</a:t>
            </a:r>
            <a:r>
              <a:rPr lang="en-US" sz="1400" b="0" i="0" dirty="0">
                <a:solidFill>
                  <a:schemeClr val="bg1"/>
                </a:solidFill>
                <a:effectLst/>
                <a:hlinkClick r:id="rId6"/>
              </a:rPr>
              <a:t>.gov</a:t>
            </a:r>
            <a:endParaRPr lang="en-US" sz="14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4" name="Graphic 13" descr="Smartphone icon">
            <a:extLst>
              <a:ext uri="{FF2B5EF4-FFF2-40B4-BE49-F238E27FC236}">
                <a16:creationId xmlns:a16="http://schemas.microsoft.com/office/drawing/2014/main" id="{90951A28-F757-D659-806F-06EA69C63E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7841" y="3523340"/>
            <a:ext cx="535769" cy="978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639F9C-95B4-2A49-585E-671DB2C5662F}"/>
              </a:ext>
            </a:extLst>
          </p:cNvPr>
          <p:cNvSpPr txBox="1"/>
          <p:nvPr/>
        </p:nvSpPr>
        <p:spPr>
          <a:xfrm>
            <a:off x="6516531" y="4713565"/>
            <a:ext cx="201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CB53B"/>
                </a:solidFill>
                <a:latin typeface="Arial Black" panose="020B0A04020102020204" pitchFamily="34" charset="0"/>
              </a:rPr>
              <a:t>Phone</a:t>
            </a:r>
            <a:endParaRPr lang="en-US" sz="1400" b="0" i="0" dirty="0">
              <a:solidFill>
                <a:srgbClr val="FCB53B"/>
              </a:solidFill>
              <a:effectLst/>
              <a:latin typeface="+mj-lt"/>
            </a:endParaRPr>
          </a:p>
          <a:p>
            <a:pPr algn="ctr"/>
            <a:r>
              <a:rPr lang="en-US" sz="1400" dirty="0"/>
              <a:t>517-465-0905</a:t>
            </a:r>
            <a:endParaRPr lang="en-US" sz="1400" b="1" i="0" dirty="0">
              <a:effectLst/>
            </a:endParaRPr>
          </a:p>
        </p:txBody>
      </p:sp>
      <p:pic>
        <p:nvPicPr>
          <p:cNvPr id="16" name="Graphic 15" descr="Global web icon">
            <a:extLst>
              <a:ext uri="{FF2B5EF4-FFF2-40B4-BE49-F238E27FC236}">
                <a16:creationId xmlns:a16="http://schemas.microsoft.com/office/drawing/2014/main" id="{F283B23E-68F5-4FC0-643A-BFC3AC4736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44610" y="3605873"/>
            <a:ext cx="815120" cy="8132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D6C072-2ABB-0FA4-63CD-2A54212D01C9}"/>
              </a:ext>
            </a:extLst>
          </p:cNvPr>
          <p:cNvSpPr txBox="1"/>
          <p:nvPr/>
        </p:nvSpPr>
        <p:spPr>
          <a:xfrm>
            <a:off x="9248981" y="4714475"/>
            <a:ext cx="201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CB53B"/>
                </a:solidFill>
                <a:latin typeface="Arial Black" panose="020B0A04020102020204" pitchFamily="34" charset="0"/>
              </a:rPr>
              <a:t>Website</a:t>
            </a:r>
            <a:endParaRPr lang="en-US" sz="1400" b="0" i="0" dirty="0">
              <a:solidFill>
                <a:srgbClr val="FCB53B"/>
              </a:solidFill>
              <a:effectLst/>
              <a:latin typeface="+mj-lt"/>
            </a:endParaRPr>
          </a:p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hlinkClick r:id="rId11"/>
              </a:rPr>
              <a:t>Michigan.gov/LEO</a:t>
            </a:r>
            <a:endParaRPr lang="en-US" sz="14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AD5F3C-76C2-7FFA-6739-EEB6FBDEA2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554" y="5975453"/>
            <a:ext cx="6876884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2816D-F7CE-2EBF-5202-14654E894834}"/>
              </a:ext>
            </a:extLst>
          </p:cNvPr>
          <p:cNvSpPr txBox="1"/>
          <p:nvPr/>
        </p:nvSpPr>
        <p:spPr>
          <a:xfrm>
            <a:off x="2267293" y="2317229"/>
            <a:ext cx="7657409" cy="716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800" b="1" dirty="0"/>
              <a:t>Lisa Larson</a:t>
            </a:r>
          </a:p>
          <a:p>
            <a:pPr algn="ctr">
              <a:lnSpc>
                <a:spcPct val="125000"/>
              </a:lnSpc>
            </a:pPr>
            <a:r>
              <a:rPr lang="en-US" sz="1600" b="0" i="0" dirty="0">
                <a:effectLst/>
              </a:rPr>
              <a:t>Industry Engagement Specialist</a:t>
            </a:r>
          </a:p>
        </p:txBody>
      </p:sp>
    </p:spTree>
    <p:extLst>
      <p:ext uri="{BB962C8B-B14F-4D97-AF65-F5344CB8AC3E}">
        <p14:creationId xmlns:p14="http://schemas.microsoft.com/office/powerpoint/2010/main" val="169001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37BE7-0C2F-347A-8D67-224D5E90BE36}"/>
              </a:ext>
            </a:extLst>
          </p:cNvPr>
          <p:cNvSpPr txBox="1"/>
          <p:nvPr/>
        </p:nvSpPr>
        <p:spPr>
          <a:xfrm>
            <a:off x="1468275" y="1524622"/>
            <a:ext cx="892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1.	Support more than 218,000 participants in LEO-E&amp;T programs.</a:t>
            </a:r>
          </a:p>
          <a:p>
            <a:pPr marL="457200" lvl="2"/>
            <a:endParaRPr lang="en-US" sz="2000" dirty="0">
              <a:solidFill>
                <a:schemeClr val="bg1"/>
              </a:solidFill>
            </a:endParaRPr>
          </a:p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2.	Upskill Michiganders and leverage resources that lead to 7,500 </a:t>
            </a:r>
          </a:p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	postsecondary credentials.</a:t>
            </a:r>
          </a:p>
          <a:p>
            <a:pPr marL="457200" lvl="2"/>
            <a:endParaRPr lang="en-US" sz="2000" dirty="0">
              <a:solidFill>
                <a:schemeClr val="bg1"/>
              </a:solidFill>
            </a:endParaRPr>
          </a:p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3.	Assist 3,800 adult learners in earning a High School diploma or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   equivalent.</a:t>
            </a:r>
          </a:p>
          <a:p>
            <a:pPr marL="457200" lvl="2"/>
            <a:endParaRPr lang="en-US" sz="2000" dirty="0">
              <a:solidFill>
                <a:schemeClr val="bg1"/>
              </a:solidFill>
            </a:endParaRPr>
          </a:p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4.	Employ 67,500 Michiganders resulting from LEO-E&amp;T programs.</a:t>
            </a:r>
          </a:p>
          <a:p>
            <a:pPr marL="457200" lvl="2"/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5.	Increase the quarterly median wages earned by participants in</a:t>
            </a:r>
          </a:p>
          <a:p>
            <a:pPr marL="457200" lvl="2"/>
            <a:r>
              <a:rPr lang="en-US" sz="2000" dirty="0">
                <a:solidFill>
                  <a:schemeClr val="bg1"/>
                </a:solidFill>
              </a:rPr>
              <a:t>	LEO-E&amp;T programs to $6,240 ($24,960 annually).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A31E58-3914-7218-DCB2-89F86E68F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1971" y="781048"/>
            <a:ext cx="7111482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LEO Operational Plan</a:t>
            </a:r>
          </a:p>
        </p:txBody>
      </p:sp>
    </p:spTree>
    <p:extLst>
      <p:ext uri="{BB962C8B-B14F-4D97-AF65-F5344CB8AC3E}">
        <p14:creationId xmlns:p14="http://schemas.microsoft.com/office/powerpoint/2010/main" val="39809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91E28-D410-4D91-8FF4-6C4E3FA797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90378"/>
            <a:ext cx="1051560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Teams Serving Michigan Businesses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5F7DB-5669-41FA-BAA3-2E437B58DC09}"/>
              </a:ext>
            </a:extLst>
          </p:cNvPr>
          <p:cNvSpPr txBox="1"/>
          <p:nvPr/>
        </p:nvSpPr>
        <p:spPr>
          <a:xfrm>
            <a:off x="1124331" y="3682525"/>
            <a:ext cx="4848227" cy="220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Staff from BSBP, MRS &amp; WD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Supporting immediate &amp; long-term workforce solutions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Michigan.gov/</a:t>
            </a:r>
            <a:r>
              <a:rPr lang="en-US" b="1" i="1" dirty="0" err="1">
                <a:solidFill>
                  <a:schemeClr val="bg1"/>
                </a:solidFill>
              </a:rPr>
              <a:t>BackToWork</a:t>
            </a:r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5000"/>
              </a:lnSpc>
              <a:buClr>
                <a:srgbClr val="FCB53B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7D3BED9-1CF5-7FAA-0E7E-B732E0CF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8" y="1975601"/>
            <a:ext cx="4915668" cy="1602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E58B74C-345F-61C1-B0C1-66F607B09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89" y="1998820"/>
            <a:ext cx="3019997" cy="1680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EABDF-ADC1-3D11-BB01-B83C910BB1BF}"/>
              </a:ext>
            </a:extLst>
          </p:cNvPr>
          <p:cNvSpPr txBox="1"/>
          <p:nvPr/>
        </p:nvSpPr>
        <p:spPr>
          <a:xfrm>
            <a:off x="7018565" y="3679458"/>
            <a:ext cx="4049104" cy="248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Business Solutions Professionals at all 16 MWAs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Addressing local challenges &amp; opportunities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MichiganWorks.org </a:t>
            </a:r>
          </a:p>
          <a:p>
            <a:pPr marL="285750" indent="-285750">
              <a:lnSpc>
                <a:spcPct val="125000"/>
              </a:lnSpc>
              <a:buClr>
                <a:srgbClr val="FCB53B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5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B367C03-FD94-1FCB-35CD-DBEA9C943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64392" y="788742"/>
            <a:ext cx="769620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gradFill>
                  <a:gsLst>
                    <a:gs pos="0">
                      <a:srgbClr val="E99251"/>
                    </a:gs>
                    <a:gs pos="100000">
                      <a:srgbClr val="D15420"/>
                    </a:gs>
                  </a:gsLst>
                  <a:lin ang="0" scaled="0"/>
                </a:gradFill>
                <a:latin typeface="Arial Black" panose="020B0A04020102020204" pitchFamily="34" charset="0"/>
                <a:ea typeface="+mn-ea"/>
                <a:cs typeface="+mn-cs"/>
              </a:rPr>
              <a:t>Virtual Job Fairs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1BAF7-5676-F8C3-B94E-D79557AF78D9}"/>
              </a:ext>
            </a:extLst>
          </p:cNvPr>
          <p:cNvSpPr txBox="1"/>
          <p:nvPr/>
        </p:nvSpPr>
        <p:spPr>
          <a:xfrm>
            <a:off x="8560593" y="6201633"/>
            <a:ext cx="2657964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rgbClr val="003146"/>
                </a:solidFill>
                <a:effectLst/>
              </a:rPr>
              <a:t>LEO-VJF@michigan.gov</a:t>
            </a:r>
            <a:endParaRPr lang="en-US" sz="1400" dirty="0">
              <a:solidFill>
                <a:srgbClr val="0031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21848-034D-DD47-4AFF-6461DB4E51F6}"/>
              </a:ext>
            </a:extLst>
          </p:cNvPr>
          <p:cNvSpPr txBox="1"/>
          <p:nvPr/>
        </p:nvSpPr>
        <p:spPr>
          <a:xfrm>
            <a:off x="864392" y="1553166"/>
            <a:ext cx="5231607" cy="4020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Save time &amp; money</a:t>
            </a:r>
          </a:p>
          <a:p>
            <a:pPr marL="742950" lvl="1" indent="-285750">
              <a:spcAft>
                <a:spcPts val="600"/>
              </a:spcAft>
              <a:buClr>
                <a:srgbClr val="D1542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146"/>
                </a:solidFill>
              </a:rPr>
              <a:t>Less money on in-person event items</a:t>
            </a:r>
          </a:p>
          <a:p>
            <a:pPr marL="742950" lvl="1" indent="-285750">
              <a:spcAft>
                <a:spcPts val="600"/>
              </a:spcAft>
              <a:buClr>
                <a:srgbClr val="D1542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146"/>
                </a:solidFill>
              </a:rPr>
              <a:t>Less time out of office</a:t>
            </a:r>
          </a:p>
          <a:p>
            <a:pPr marL="742950" lvl="1" indent="-285750">
              <a:spcAft>
                <a:spcPts val="1200"/>
              </a:spcAft>
              <a:buClr>
                <a:srgbClr val="D1542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146"/>
                </a:solidFill>
              </a:rPr>
              <a:t>Less money on travel costs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See job seekers at-a-glance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Attract a wider &amp; more diverse audience</a:t>
            </a:r>
          </a:p>
          <a:p>
            <a:pPr marL="285750" indent="-285750">
              <a:spcAft>
                <a:spcPts val="1200"/>
              </a:spcAft>
              <a:buClr>
                <a:srgbClr val="D1542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146"/>
                </a:solidFill>
              </a:rPr>
              <a:t>Access available job seekers, including UIA claimants &amp; Pure Michigan Talent Connect users</a:t>
            </a:r>
          </a:p>
          <a:p>
            <a:pPr marL="285750" indent="-285750">
              <a:lnSpc>
                <a:spcPct val="125000"/>
              </a:lnSpc>
              <a:buClr>
                <a:srgbClr val="D1542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314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D4385-3B5D-9CFB-EEE5-4E10595C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"/>
          <a:stretch/>
        </p:blipFill>
        <p:spPr>
          <a:xfrm>
            <a:off x="6289370" y="1050352"/>
            <a:ext cx="4929187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6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E31EAA5-D25F-FE62-41BF-4D07E547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78" y="1681796"/>
            <a:ext cx="5742192" cy="42431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1F712-3909-BB20-CA53-5E0BAF541B25}"/>
              </a:ext>
            </a:extLst>
          </p:cNvPr>
          <p:cNvSpPr txBox="1"/>
          <p:nvPr/>
        </p:nvSpPr>
        <p:spPr>
          <a:xfrm>
            <a:off x="1485841" y="2196585"/>
            <a:ext cx="27969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Post jobs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Search for talent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Access employer resources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EE8D1AF-95A7-9B5E-E991-A28055E2B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 b="23194"/>
          <a:stretch/>
        </p:blipFill>
        <p:spPr>
          <a:xfrm>
            <a:off x="1315239" y="377375"/>
            <a:ext cx="3936175" cy="112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F4109-BC30-8403-9811-E61A7E43FFE6}"/>
              </a:ext>
            </a:extLst>
          </p:cNvPr>
          <p:cNvSpPr txBox="1"/>
          <p:nvPr/>
        </p:nvSpPr>
        <p:spPr>
          <a:xfrm>
            <a:off x="9647853" y="6223431"/>
            <a:ext cx="161419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chemeClr val="bg1"/>
                </a:solidFill>
                <a:effectLst/>
              </a:rPr>
              <a:t>MiTalent.org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5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7419FE-3769-AA61-F0E9-D2BD0FC21767}"/>
              </a:ext>
            </a:extLst>
          </p:cNvPr>
          <p:cNvSpPr txBox="1"/>
          <p:nvPr/>
        </p:nvSpPr>
        <p:spPr>
          <a:xfrm>
            <a:off x="1713608" y="1913200"/>
            <a:ext cx="8764783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i="0" u="none" strike="noStrike" baseline="0" dirty="0">
                <a:solidFill>
                  <a:schemeClr val="bg1"/>
                </a:solidFill>
                <a:latin typeface="+mj-lt"/>
              </a:rPr>
              <a:t>New job seeker accounts on the state’s labor exchange are asked to indicate interest in career opportunities – including EV Jobs Academy.</a:t>
            </a:r>
          </a:p>
          <a:p>
            <a:pPr>
              <a:spcAft>
                <a:spcPts val="1200"/>
              </a:spcAft>
            </a:pPr>
            <a:r>
              <a:rPr lang="en-US" sz="2000" i="0" u="none" strike="noStrike" baseline="0" dirty="0">
                <a:solidFill>
                  <a:schemeClr val="bg1"/>
                </a:solidFill>
                <a:latin typeface="+mj-lt"/>
              </a:rPr>
              <a:t>Since the function went live in May 2023, outcomes have included: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chemeClr val="bg1"/>
                </a:solidFill>
                <a:latin typeface="+mj-lt"/>
              </a:rPr>
              <a:t>10,976 PMTC job seekers have identified interest in EV Jobs Academy (18% of all job seekers)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chemeClr val="bg1"/>
                </a:solidFill>
                <a:latin typeface="+mj-lt"/>
              </a:rPr>
              <a:t>Email follow-ups with additional information have: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60% open rate</a:t>
            </a:r>
          </a:p>
          <a:p>
            <a:pPr marL="1200150" lvl="2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i="0" u="none" strike="noStrike" baseline="0" dirty="0">
                <a:solidFill>
                  <a:schemeClr val="bg1"/>
                </a:solidFill>
                <a:latin typeface="+mj-lt"/>
              </a:rPr>
              <a:t>Sent 376 readers to EV Jobs Academy website for additional action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B458516-6112-E663-5A1B-B3A799E2F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 b="23194"/>
          <a:stretch/>
        </p:blipFill>
        <p:spPr>
          <a:xfrm>
            <a:off x="1315239" y="328213"/>
            <a:ext cx="3936175" cy="1120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09328-676A-D58A-82FA-FDAC0CEA85E6}"/>
              </a:ext>
            </a:extLst>
          </p:cNvPr>
          <p:cNvSpPr txBox="1"/>
          <p:nvPr/>
        </p:nvSpPr>
        <p:spPr>
          <a:xfrm>
            <a:off x="9647853" y="6223431"/>
            <a:ext cx="1614190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solidFill>
                  <a:schemeClr val="bg1"/>
                </a:solidFill>
                <a:effectLst/>
              </a:rPr>
              <a:t>MiTalent.org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8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5F7DB-5669-41FA-BAA3-2E437B58DC09}"/>
              </a:ext>
            </a:extLst>
          </p:cNvPr>
          <p:cNvSpPr txBox="1"/>
          <p:nvPr/>
        </p:nvSpPr>
        <p:spPr>
          <a:xfrm>
            <a:off x="1524000" y="1305341"/>
            <a:ext cx="86650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Michigan Department of Labor and Economic Opportunity, Workforce Development (LEO-WD) supports high-demand industries and development of Employer-Led Collaboratives (ELCs) throughout Michigan.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ELCs bring together partners to formulate solutions to fill identified talent gaps. 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Employers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Education and training institutions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Workforce development organizations 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applicable partners, such as economic development organizations, labor unions and government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D7C73-17C6-0FB1-9053-A2E785E90D23}"/>
              </a:ext>
            </a:extLst>
          </p:cNvPr>
          <p:cNvSpPr txBox="1"/>
          <p:nvPr/>
        </p:nvSpPr>
        <p:spPr>
          <a:xfrm>
            <a:off x="1432560" y="551934"/>
            <a:ext cx="9469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Sector Strategies Employer-Led Collaboratives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138A9-4DBC-86A1-C487-7E2DAAB934E5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SectorStrategies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280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89CA7-091B-4F02-34DF-6617116EB6C3}"/>
              </a:ext>
            </a:extLst>
          </p:cNvPr>
          <p:cNvSpPr txBox="1"/>
          <p:nvPr/>
        </p:nvSpPr>
        <p:spPr>
          <a:xfrm>
            <a:off x="1432560" y="551934"/>
            <a:ext cx="9469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B53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Sector Strategies Employer-Led Collaboratives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D0781-38BF-CC8B-E6DA-CC01673C1FED}"/>
              </a:ext>
            </a:extLst>
          </p:cNvPr>
          <p:cNvSpPr txBox="1"/>
          <p:nvPr/>
        </p:nvSpPr>
        <p:spPr>
          <a:xfrm>
            <a:off x="1604864" y="1334384"/>
            <a:ext cx="9651585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ELCs identified as a national best practice.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Call-to-action for private / public partners to work collaboratively determining how to strategically develop, train and retain a skilled workforce meeting the talent needs of key industries in Michigan.</a:t>
            </a:r>
            <a:endParaRPr lang="en-US" sz="2000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Neutral organization acting as a facilitator to mobilize employers and partners.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Demand Planning – identification of projected high-demand occupations and job openings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Identification of competencies, credentials and other hiring requirements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Talent Flow Analysis to identify talent sources 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Implementation of ELC-identified solutions 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Evaluation and continuous improvement of ELC metrics and sustainability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B2D853-E73D-87B8-72C1-93B73B4EA17D}"/>
              </a:ext>
            </a:extLst>
          </p:cNvPr>
          <p:cNvSpPr txBox="1"/>
          <p:nvPr/>
        </p:nvSpPr>
        <p:spPr>
          <a:xfrm>
            <a:off x="7829692" y="6223431"/>
            <a:ext cx="3432351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i="0" dirty="0">
                <a:effectLst/>
              </a:rPr>
              <a:t>Michigan.gov/</a:t>
            </a:r>
            <a:r>
              <a:rPr lang="en-US" sz="1600" b="1" dirty="0" err="1"/>
              <a:t>SectorStrategies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432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EO E&amp;T">
      <a:dk1>
        <a:srgbClr val="000000"/>
      </a:dk1>
      <a:lt1>
        <a:sysClr val="window" lastClr="FFFFFF"/>
      </a:lt1>
      <a:dk2>
        <a:srgbClr val="003E51"/>
      </a:dk2>
      <a:lt2>
        <a:srgbClr val="FFFFFF"/>
      </a:lt2>
      <a:accent1>
        <a:srgbClr val="6CB3E2"/>
      </a:accent1>
      <a:accent2>
        <a:srgbClr val="003E51"/>
      </a:accent2>
      <a:accent3>
        <a:srgbClr val="C15230"/>
      </a:accent3>
      <a:accent4>
        <a:srgbClr val="F0B431"/>
      </a:accent4>
      <a:accent5>
        <a:srgbClr val="DE905D"/>
      </a:accent5>
      <a:accent6>
        <a:srgbClr val="D8D7DF"/>
      </a:accent6>
      <a:hlink>
        <a:srgbClr val="6CB3E2"/>
      </a:hlink>
      <a:folHlink>
        <a:srgbClr val="6CB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&amp;T Powerpoint Template.pptx" id="{806D1FD8-EDFE-423B-BD34-A996B9AB0730}" vid="{837B08EE-4391-4AF5-B3EF-95EABA48F1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c0d83692-8000-456c-81e0-753272234f01" ContentTypeId="0x010100D80FC88A48A3EA4889EF01C87FCFD42A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34A3C71BCC74582C429665F77FC00" ma:contentTypeVersion="17" ma:contentTypeDescription="Create a new document." ma:contentTypeScope="" ma:versionID="e2b7cc8ea8b2c75ee687b2ad1fb2f461">
  <xsd:schema xmlns:xsd="http://www.w3.org/2001/XMLSchema" xmlns:xs="http://www.w3.org/2001/XMLSchema" xmlns:p="http://schemas.microsoft.com/office/2006/metadata/properties" xmlns:ns2="0968ec15-7118-4113-a0f5-0e5fba97c687" xmlns:ns3="d0a145cb-b0b4-41e4-9b77-c8e5b835c05d" targetNamespace="http://schemas.microsoft.com/office/2006/metadata/properties" ma:root="true" ma:fieldsID="eee2924c76b6f435464d27519c361171" ns2:_="" ns3:_="">
    <xsd:import namespace="0968ec15-7118-4113-a0f5-0e5fba97c687"/>
    <xsd:import namespace="d0a145cb-b0b4-41e4-9b77-c8e5b835c0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8ec15-7118-4113-a0f5-0e5fba97c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85661a-afb4-4c8e-828f-955c05e3e2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145cb-b0b4-41e4-9b77-c8e5b835c05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ef4593-fe83-4762-ba8a-7f1b1b69c688}" ma:internalName="TaxCatchAll" ma:showField="CatchAllData" ma:web="d0a145cb-b0b4-41e4-9b77-c8e5b835c0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a145cb-b0b4-41e4-9b77-c8e5b835c05d">
      <Value>1</Value>
      <Value>15</Value>
      <Value>14</Value>
    </TaxCatchAll>
    <lcf76f155ced4ddcb4097134ff3c332f xmlns="0968ec15-7118-4113-a0f5-0e5fba97c6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3E2678-11E5-4C4F-A3E5-7988E75C0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33A4DD-5821-44A6-ABA9-784FF5C9344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FA1B5C1-BC5A-4568-ADC0-06B8ECCF24FE}"/>
</file>

<file path=customXml/itemProps4.xml><?xml version="1.0" encoding="utf-8"?>
<ds:datastoreItem xmlns:ds="http://schemas.openxmlformats.org/officeDocument/2006/customXml" ds:itemID="{D14463BC-A671-49B4-B396-DECCCD9E4E0F}">
  <ds:schemaRefs>
    <ds:schemaRef ds:uri="http://schemas.microsoft.com/office/2006/metadata/properties"/>
    <ds:schemaRef ds:uri="http://schemas.microsoft.com/office/infopath/2007/PartnerControls"/>
    <ds:schemaRef ds:uri="e4664c3e-f049-4574-bd7d-7499d2032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9445</TotalTime>
  <Words>1281</Words>
  <Application>Microsoft Office PowerPoint</Application>
  <PresentationFormat>Widescreen</PresentationFormat>
  <Paragraphs>170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Courier New</vt:lpstr>
      <vt:lpstr>Office Theme</vt:lpstr>
      <vt:lpstr>LEO-E&amp;T Serving Michigan Businesses</vt:lpstr>
      <vt:lpstr>PowerPoint Presentation</vt:lpstr>
      <vt:lpstr>LEO Operational Plan</vt:lpstr>
      <vt:lpstr>Teams Serving Michigan Businesses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Vocational Rehabilitation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Erwin, Hannah (LEO)</dc:creator>
  <cp:lastModifiedBy>Larson, Lisa (LEO)</cp:lastModifiedBy>
  <cp:revision>21</cp:revision>
  <dcterms:created xsi:type="dcterms:W3CDTF">2023-06-12T17:47:42Z</dcterms:created>
  <dcterms:modified xsi:type="dcterms:W3CDTF">2023-10-03T12:32:29Z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2023-06-12T18:29:25Z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573adfdd-8aa6-4cdb-a382-87a5db166b09</vt:lpwstr>
  </property>
  <property fmtid="{D5CDD505-2E9C-101B-9397-08002B2CF9AE}" pid="8" name="MSIP_Label_3a2fed65-62e7-46ea-af74-187e0c17143a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0x010100D80FC88A48A3EA4889EF01C87FCFD42A00E7C1C0FCBE08624A9F488C29ED4F0959</vt:lpwstr>
  </property>
  <property fmtid="{D5CDD505-2E9C-101B-9397-08002B2CF9AE}" pid="11" name="Topic Keyword">
    <vt:lpwstr>14;#Powerpoint|bc942c66-aab8-46fe-b10f-fb7139c595b3</vt:lpwstr>
  </property>
  <property fmtid="{D5CDD505-2E9C-101B-9397-08002B2CF9AE}" pid="12" name="Type Keyword">
    <vt:lpwstr>15;#Template|e539783f-af07-412f-87c2-3668423b470a</vt:lpwstr>
  </property>
  <property fmtid="{D5CDD505-2E9C-101B-9397-08002B2CF9AE}" pid="13" name="SharedWithUsers">
    <vt:lpwstr>16909;#Jordan, Toni (LEO)</vt:lpwstr>
  </property>
  <property fmtid="{D5CDD505-2E9C-101B-9397-08002B2CF9AE}" pid="14" name="Content Audience">
    <vt:lpwstr>1;#All Employees|6bc884fa-9dfb-49ce-af07-824c4a8a1ac0</vt:lpwstr>
  </property>
  <property fmtid="{D5CDD505-2E9C-101B-9397-08002B2CF9AE}" pid="15" name="lcf76f155ced4ddcb4097134ff3c332f">
    <vt:lpwstr/>
  </property>
</Properties>
</file>